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vsdx" ContentType="application/vnd.ms-visio.drawing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94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7" r:id="rId3"/>
    <p:sldId id="257" r:id="rId4"/>
    <p:sldId id="309" r:id="rId5"/>
    <p:sldId id="310" r:id="rId6"/>
    <p:sldId id="311" r:id="rId7"/>
    <p:sldId id="282" r:id="rId8"/>
    <p:sldId id="283" r:id="rId9"/>
    <p:sldId id="312" r:id="rId10"/>
    <p:sldId id="284" r:id="rId11"/>
    <p:sldId id="285" r:id="rId12"/>
    <p:sldId id="305" r:id="rId13"/>
    <p:sldId id="306" r:id="rId14"/>
    <p:sldId id="286" r:id="rId15"/>
    <p:sldId id="287" r:id="rId16"/>
    <p:sldId id="288" r:id="rId17"/>
    <p:sldId id="289" r:id="rId18"/>
    <p:sldId id="291" r:id="rId19"/>
    <p:sldId id="293" r:id="rId20"/>
    <p:sldId id="294" r:id="rId21"/>
    <p:sldId id="295" r:id="rId22"/>
    <p:sldId id="313" r:id="rId23"/>
    <p:sldId id="314" r:id="rId24"/>
    <p:sldId id="315" r:id="rId25"/>
    <p:sldId id="297" r:id="rId26"/>
    <p:sldId id="298" r:id="rId27"/>
    <p:sldId id="299" r:id="rId28"/>
    <p:sldId id="300" r:id="rId29"/>
    <p:sldId id="301" r:id="rId30"/>
    <p:sldId id="316" r:id="rId31"/>
    <p:sldId id="317" r:id="rId32"/>
  </p:sldIdLst>
  <p:sldSz cx="9144000" cy="6858000" type="screen4x3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FFFF00"/>
    <a:srgbClr val="000000"/>
    <a:srgbClr val="74CDE2"/>
    <a:srgbClr val="FDFAF5"/>
    <a:srgbClr val="FFFF99"/>
    <a:srgbClr val="B1F0AE"/>
    <a:srgbClr val="0066FF"/>
    <a:srgbClr val="F9F9F9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1" autoAdjust="0"/>
    <p:restoredTop sz="98982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6A301-9FD2-4F06-9D2F-F945F35EDEB8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BF479-7DD0-40B4-9413-227BFBF2CFE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12103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D7DF2-D198-468A-9278-E756D96257A5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B069F-E547-453C-969B-F9F524FEEE6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64969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B069F-E547-453C-969B-F9F524FEEE67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24225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B069F-E547-453C-969B-F9F524FEEE6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85628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428" y="6058522"/>
            <a:ext cx="861693" cy="767903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428" y="6058522"/>
            <a:ext cx="861693" cy="767903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428" y="6058522"/>
            <a:ext cx="861693" cy="767903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428" y="6058522"/>
            <a:ext cx="861693" cy="767903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428" y="6058522"/>
            <a:ext cx="861693" cy="767903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428" y="6058522"/>
            <a:ext cx="861693" cy="767903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428" y="6058522"/>
            <a:ext cx="861693" cy="767903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428" y="6058522"/>
            <a:ext cx="861693" cy="767903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428" y="6058522"/>
            <a:ext cx="861693" cy="767903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428" y="6058522"/>
            <a:ext cx="861693" cy="767903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428" y="6058522"/>
            <a:ext cx="861693" cy="767903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428" y="6058522"/>
            <a:ext cx="861693" cy="767903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12EC95C-434D-4F1F-8117-4B0FCD61897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  <p:sldLayoutId id="2147484406" r:id="rId12"/>
  </p:sldLayoutIdLst>
  <p:transition spd="slow">
    <p:circl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isegno_di_Microsoft_Visio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3284984"/>
            <a:ext cx="8568952" cy="1067544"/>
          </a:xfrm>
        </p:spPr>
        <p:txBody>
          <a:bodyPr>
            <a:noAutofit/>
          </a:bodyPr>
          <a:lstStyle/>
          <a:p>
            <a:pPr algn="ctr"/>
            <a:r>
              <a:rPr lang="it-IT" sz="3200" spc="-150" dirty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2</a:t>
            </a:r>
            <a:r>
              <a:rPr lang="it-IT" sz="3200" spc="-15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° </a:t>
            </a:r>
            <a:r>
              <a:rPr lang="it-IT" sz="3200" spc="-150" dirty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GIORNATA DELLA </a:t>
            </a:r>
            <a:r>
              <a:rPr lang="it-IT" sz="3200" spc="-15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TRASPARENZA</a:t>
            </a:r>
            <a:br>
              <a:rPr lang="it-IT" sz="3200" spc="-15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</a:br>
            <a:r>
              <a:rPr lang="it-IT" sz="3200" spc="-15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/>
            </a:r>
            <a:br>
              <a:rPr lang="it-IT" sz="3200" spc="-15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</a:br>
            <a:r>
              <a:rPr lang="it-IT" sz="3200" spc="-15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Il Piano Triennale condiviso di CONI e Coni Servizi </a:t>
            </a:r>
            <a:r>
              <a:rPr lang="it-IT" sz="3200" u="sng" spc="-15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it-IT" sz="3200" spc="-15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S.p.A.</a:t>
            </a:r>
            <a:endParaRPr lang="it-IT" sz="3200" spc="-150" dirty="0">
              <a:solidFill>
                <a:schemeClr val="tx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5085184"/>
            <a:ext cx="7854696" cy="776528"/>
          </a:xfrm>
        </p:spPr>
        <p:txBody>
          <a:bodyPr/>
          <a:lstStyle/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Roma, 15 ottobre 2015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332656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200" b="1" spc="-150" dirty="0" smtClean="0">
                <a:gradFill flip="none" rotWithShape="1">
                  <a:gsLst>
                    <a:gs pos="100000">
                      <a:srgbClr val="74CDE2"/>
                    </a:gs>
                    <a:gs pos="38000">
                      <a:schemeClr val="bg2">
                        <a:lumMod val="50000"/>
                      </a:schemeClr>
                    </a:gs>
                    <a:gs pos="7000">
                      <a:schemeClr val="bg2">
                        <a:lumMod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Arial Narrow" pitchFamily="34" charset="0"/>
              </a:rPr>
              <a:t>Comitato Olimpico Nazionale Italiano</a:t>
            </a:r>
          </a:p>
          <a:p>
            <a:pPr algn="ctr"/>
            <a:r>
              <a:rPr lang="it-IT" sz="5200" b="1" spc="-150" dirty="0" smtClean="0">
                <a:gradFill flip="none" rotWithShape="1">
                  <a:gsLst>
                    <a:gs pos="100000">
                      <a:srgbClr val="74CDE2"/>
                    </a:gs>
                    <a:gs pos="38000">
                      <a:schemeClr val="bg2">
                        <a:lumMod val="50000"/>
                      </a:schemeClr>
                    </a:gs>
                    <a:gs pos="7000">
                      <a:schemeClr val="bg2">
                        <a:lumMod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Arial Narrow" pitchFamily="34" charset="0"/>
              </a:rPr>
              <a:t>CONI Servizi S.p.A.</a:t>
            </a:r>
          </a:p>
          <a:p>
            <a:pPr algn="ctr"/>
            <a:endParaRPr lang="it-IT" sz="5200" b="1" spc="-150" dirty="0">
              <a:gradFill flip="none" rotWithShape="1">
                <a:gsLst>
                  <a:gs pos="100000">
                    <a:srgbClr val="74CDE2"/>
                  </a:gs>
                  <a:gs pos="38000">
                    <a:schemeClr val="bg2">
                      <a:lumMod val="50000"/>
                    </a:schemeClr>
                  </a:gs>
                  <a:gs pos="7000">
                    <a:schemeClr val="bg2">
                      <a:lumMod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atin typeface="Arial Narrow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428" y="6058522"/>
            <a:ext cx="861693" cy="767903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>
                <a:solidFill>
                  <a:schemeClr val="accent2"/>
                </a:solidFill>
              </a:rPr>
              <a:t>Il Piano triennale condiviso</a:t>
            </a:r>
            <a:r>
              <a:rPr lang="it-IT" dirty="0" smtClean="0">
                <a:solidFill>
                  <a:schemeClr val="accent2"/>
                </a:solidFill>
              </a:rPr>
              <a:t/>
            </a:r>
            <a:br>
              <a:rPr lang="it-IT" dirty="0" smtClean="0">
                <a:solidFill>
                  <a:schemeClr val="accent2"/>
                </a:solidFill>
              </a:rPr>
            </a:br>
            <a:r>
              <a:rPr lang="it-IT" sz="2800" dirty="0" smtClean="0">
                <a:solidFill>
                  <a:schemeClr val="accent2"/>
                </a:solidFill>
              </a:rPr>
              <a:t>Caratteristiche generali (1/2)</a:t>
            </a:r>
            <a:endParaRPr lang="it-IT" sz="2800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it-IT" sz="18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>
              <a:buNone/>
            </a:pP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Visto l’assetto organizzativo e decisionale che caratterizza CONI e CONI Servizi, </a:t>
            </a:r>
          </a:p>
          <a:p>
            <a:pPr>
              <a:buNone/>
            </a:pP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Tenuto conto che</a:t>
            </a:r>
          </a:p>
          <a:p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CONI aveva già adottato il proprio </a:t>
            </a:r>
            <a:r>
              <a:rPr lang="it-IT" sz="1800" dirty="0" err="1" smtClean="0">
                <a:solidFill>
                  <a:schemeClr val="accent2"/>
                </a:solidFill>
                <a:latin typeface="Calibri" pitchFamily="34" charset="0"/>
              </a:rPr>
              <a:t>P.T.P.C.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 e nominato il proprio RPC </a:t>
            </a:r>
          </a:p>
          <a:p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CONI Servizi S.p.A. aveva già adottato il Modello di Organizzazione, Gestione e Controllo ex D.lgs. 231/2001, </a:t>
            </a:r>
          </a:p>
          <a:p>
            <a:pPr>
              <a:buNone/>
            </a:pPr>
            <a:endParaRPr lang="it-IT" sz="18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si è ritenuto di predisporre un Piano Triennale di Prevenzione della Corruzione “condiviso” di CONI e CONI Servizi S.p.A. e di integrarlo con il Modello 231 di CONI Servizi S.p.A.</a:t>
            </a:r>
          </a:p>
          <a:p>
            <a:endParaRPr lang="it-IT" sz="18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060848"/>
            <a:ext cx="8042276" cy="3312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Il </a:t>
            </a:r>
            <a:r>
              <a:rPr lang="it-IT" sz="1800" dirty="0" err="1" smtClean="0">
                <a:solidFill>
                  <a:schemeClr val="accent2"/>
                </a:solidFill>
                <a:latin typeface="Calibri" pitchFamily="34" charset="0"/>
              </a:rPr>
              <a:t>P.T.P.C.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 condiviso garantisce la completezza della mappatura delle attività a 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rischio di 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CONI e CONI Servizi.</a:t>
            </a:r>
          </a:p>
          <a:p>
            <a:pPr algn="ctr">
              <a:buNone/>
            </a:pPr>
            <a:endParaRPr lang="it-IT" sz="18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>
              <a:buNone/>
            </a:pP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In particolare, ai fini dell’integrazione con il Modello 231 adottato dalla Società, gli RPC di CONI e CONI Servizi prendono atto di tutte le attività a rischio corruzione presenti nella mappatura del Modello 231 e individuano le attività ove è possibile costruire ulteriori ipotesi di condotta rilevanti per la 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L.190/2012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sz="3600" dirty="0" smtClean="0">
                <a:solidFill>
                  <a:schemeClr val="accent2"/>
                </a:solidFill>
              </a:rPr>
              <a:t>Il Piano triennale condiviso</a:t>
            </a:r>
            <a:r>
              <a:rPr lang="it-IT" dirty="0" smtClean="0">
                <a:solidFill>
                  <a:schemeClr val="accent2"/>
                </a:solidFill>
              </a:rPr>
              <a:t/>
            </a:r>
            <a:br>
              <a:rPr lang="it-IT" dirty="0" smtClean="0">
                <a:solidFill>
                  <a:schemeClr val="accent2"/>
                </a:solidFill>
              </a:rPr>
            </a:br>
            <a:r>
              <a:rPr lang="it-IT" sz="2800" dirty="0" smtClean="0">
                <a:solidFill>
                  <a:schemeClr val="accent2"/>
                </a:solidFill>
              </a:rPr>
              <a:t>Caratteristiche generali (2/</a:t>
            </a:r>
            <a:r>
              <a:rPr lang="it-IT" sz="2800" dirty="0" err="1" smtClean="0">
                <a:solidFill>
                  <a:schemeClr val="accent2"/>
                </a:solidFill>
              </a:rPr>
              <a:t>2</a:t>
            </a:r>
            <a:r>
              <a:rPr lang="it-IT" sz="2800" dirty="0" smtClean="0">
                <a:solidFill>
                  <a:schemeClr val="accent2"/>
                </a:solidFill>
              </a:rPr>
              <a:t>)</a:t>
            </a:r>
            <a:endParaRPr lang="it-IT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t-IT" sz="1200" b="1" dirty="0" smtClean="0">
                <a:solidFill>
                  <a:schemeClr val="accent2"/>
                </a:solidFill>
                <a:latin typeface="Calibri" pitchFamily="34" charset="0"/>
              </a:rPr>
              <a:t>La </a:t>
            </a:r>
            <a:r>
              <a:rPr lang="it-IT" b="1" dirty="0" smtClean="0">
                <a:solidFill>
                  <a:schemeClr val="accent2"/>
                </a:solidFill>
                <a:latin typeface="Calibri" pitchFamily="34" charset="0"/>
              </a:rPr>
              <a:t>Giunta del CONI </a:t>
            </a:r>
            <a:r>
              <a:rPr lang="it-IT" sz="1200" b="1" dirty="0" smtClean="0">
                <a:solidFill>
                  <a:schemeClr val="accent2"/>
                </a:solidFill>
                <a:latin typeface="Calibri" pitchFamily="34" charset="0"/>
              </a:rPr>
              <a:t>quale organo di indirizzo politico dell’Ente:</a:t>
            </a:r>
          </a:p>
          <a:p>
            <a:pPr lvl="0"/>
            <a:r>
              <a:rPr lang="it-IT" sz="1200" b="1" dirty="0" smtClean="0">
                <a:solidFill>
                  <a:schemeClr val="accent2"/>
                </a:solidFill>
                <a:latin typeface="Calibri" pitchFamily="34" charset="0"/>
              </a:rPr>
              <a:t>nomina il Responsabile della Prevenzione della Corruzione e il Responsabile della Trasparenza del CONI;</a:t>
            </a:r>
          </a:p>
          <a:p>
            <a:pPr lvl="0"/>
            <a:r>
              <a:rPr lang="it-IT" sz="1200" b="1" dirty="0" smtClean="0">
                <a:solidFill>
                  <a:schemeClr val="accent2"/>
                </a:solidFill>
                <a:latin typeface="Calibri" pitchFamily="34" charset="0"/>
              </a:rPr>
              <a:t>approva il Piano Triennale di Prevenzione della Corruzione “condiviso” con CONI Servizi;</a:t>
            </a:r>
          </a:p>
          <a:p>
            <a:pPr lvl="0"/>
            <a:r>
              <a:rPr lang="it-IT" sz="1200" b="1" dirty="0" smtClean="0">
                <a:solidFill>
                  <a:schemeClr val="accent2"/>
                </a:solidFill>
                <a:latin typeface="Calibri" pitchFamily="34" charset="0"/>
              </a:rPr>
              <a:t>è informata del Piano Annuale di Prevenzione della Corruzione e della relativa Relazione annuale.</a:t>
            </a:r>
          </a:p>
          <a:p>
            <a:pPr>
              <a:buNone/>
            </a:pPr>
            <a:r>
              <a:rPr lang="it-IT" sz="1200" b="1" dirty="0" smtClean="0">
                <a:solidFill>
                  <a:schemeClr val="accent2"/>
                </a:solidFill>
                <a:latin typeface="Calibri" pitchFamily="34" charset="0"/>
              </a:rPr>
              <a:t>Il </a:t>
            </a:r>
            <a:r>
              <a:rPr lang="it-IT" b="1" dirty="0" smtClean="0">
                <a:solidFill>
                  <a:schemeClr val="accent2"/>
                </a:solidFill>
                <a:latin typeface="Calibri" pitchFamily="34" charset="0"/>
              </a:rPr>
              <a:t>Consiglio di Amministrazione di CONI Servizi </a:t>
            </a:r>
            <a:r>
              <a:rPr lang="it-IT" sz="1200" b="1" dirty="0" smtClean="0">
                <a:solidFill>
                  <a:schemeClr val="accent2"/>
                </a:solidFill>
                <a:latin typeface="Calibri" pitchFamily="34" charset="0"/>
              </a:rPr>
              <a:t>quale organo di indirizzo politico della Società:</a:t>
            </a:r>
          </a:p>
          <a:p>
            <a:pPr lvl="0"/>
            <a:r>
              <a:rPr lang="it-IT" sz="1200" b="1" dirty="0" smtClean="0">
                <a:solidFill>
                  <a:schemeClr val="accent2"/>
                </a:solidFill>
                <a:latin typeface="Calibri" pitchFamily="34" charset="0"/>
              </a:rPr>
              <a:t>nomina il Responsabile della Prevenzione della Corruzione e il Responsabile della Trasparenza di CONI Servizi;</a:t>
            </a:r>
          </a:p>
          <a:p>
            <a:pPr lvl="0"/>
            <a:r>
              <a:rPr lang="it-IT" sz="1200" b="1" dirty="0" smtClean="0">
                <a:solidFill>
                  <a:schemeClr val="accent2"/>
                </a:solidFill>
                <a:latin typeface="Calibri" pitchFamily="34" charset="0"/>
              </a:rPr>
              <a:t>approva il Piano Triennale di Prevenzione della Corruzione “condiviso” con il CONI;</a:t>
            </a:r>
          </a:p>
          <a:p>
            <a:pPr lvl="0"/>
            <a:r>
              <a:rPr lang="it-IT" sz="1200" b="1" dirty="0" smtClean="0">
                <a:solidFill>
                  <a:schemeClr val="accent2"/>
                </a:solidFill>
                <a:latin typeface="Calibri" pitchFamily="34" charset="0"/>
              </a:rPr>
              <a:t>è informato del Piano Annuale di Prevenzione della Corruzione e della relativa Relazione annuale.</a:t>
            </a:r>
          </a:p>
          <a:p>
            <a:r>
              <a:rPr lang="it-IT" sz="1200" b="1" dirty="0" smtClean="0">
                <a:solidFill>
                  <a:schemeClr val="accent2"/>
                </a:solidFill>
                <a:latin typeface="Calibri" pitchFamily="34" charset="0"/>
              </a:rPr>
              <a:t>Il Piano si intende validamente approvato quando è deliberato da entrambi gli Organi suddetti.</a:t>
            </a:r>
          </a:p>
          <a:p>
            <a:pPr>
              <a:buNone/>
            </a:pPr>
            <a:r>
              <a:rPr lang="it-IT" sz="1200" b="1" dirty="0" smtClean="0">
                <a:solidFill>
                  <a:schemeClr val="accent2"/>
                </a:solidFill>
                <a:latin typeface="Calibri" pitchFamily="34" charset="0"/>
              </a:rPr>
              <a:t>Il Segretario Generale del CONI e l’Amministratore Delegato di CONI Servizi concertano e attuano il piano degli interventi proposto dagli RPC.</a:t>
            </a:r>
          </a:p>
          <a:p>
            <a:endParaRPr lang="it-IT" sz="12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sz="3600" dirty="0" smtClean="0">
                <a:solidFill>
                  <a:schemeClr val="accent2"/>
                </a:solidFill>
                <a:latin typeface="+mn-lt"/>
              </a:rPr>
              <a:t>Il Piano triennale condiviso</a:t>
            </a:r>
            <a:r>
              <a:rPr lang="it-IT" sz="2800" dirty="0" smtClean="0">
                <a:solidFill>
                  <a:schemeClr val="accent2"/>
                </a:solidFill>
                <a:latin typeface="Calibri" pitchFamily="34" charset="0"/>
              </a:rPr>
              <a:t/>
            </a:r>
            <a:br>
              <a:rPr lang="it-IT" sz="2800" dirty="0" smtClean="0">
                <a:solidFill>
                  <a:schemeClr val="accent2"/>
                </a:solidFill>
                <a:latin typeface="Calibri" pitchFamily="34" charset="0"/>
              </a:rPr>
            </a:br>
            <a:r>
              <a:rPr lang="it-IT" sz="2800" dirty="0" smtClean="0">
                <a:solidFill>
                  <a:schemeClr val="accent2"/>
                </a:solidFill>
                <a:latin typeface="+mn-lt"/>
              </a:rPr>
              <a:t> Modalità approvative</a:t>
            </a:r>
            <a:endParaRPr lang="it-IT" sz="280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it-IT" sz="1600" dirty="0" smtClean="0">
                <a:solidFill>
                  <a:schemeClr val="accent2"/>
                </a:solidFill>
                <a:latin typeface="Calibri" pitchFamily="34" charset="0"/>
              </a:rPr>
              <a:t>predispongono il Piano Triennale “condiviso” di Prevenzione della Corruzione e lo trasmettono alla Giunta Nazionale del CONI e al Consiglio di Amministrazione di CONI Servizi per l’approvazione;</a:t>
            </a:r>
          </a:p>
          <a:p>
            <a:pPr lvl="0"/>
            <a:r>
              <a:rPr lang="it-IT" sz="1600" dirty="0" smtClean="0">
                <a:solidFill>
                  <a:schemeClr val="accent2"/>
                </a:solidFill>
                <a:latin typeface="Calibri" pitchFamily="34" charset="0"/>
              </a:rPr>
              <a:t>predispongono il Piano Annuale di Prevenzione della Corruzione e ne danno notizia alla Giunta Nazionale e al Consiglio di Amministrazione; </a:t>
            </a:r>
          </a:p>
          <a:p>
            <a:pPr lvl="0"/>
            <a:r>
              <a:rPr lang="it-IT" sz="1600" dirty="0" smtClean="0">
                <a:solidFill>
                  <a:schemeClr val="accent2"/>
                </a:solidFill>
                <a:latin typeface="Calibri" pitchFamily="34" charset="0"/>
              </a:rPr>
              <a:t>trasmettono la Relazione annuale sulle attività svolte alla Giunta Nazionale e al Consiglio di Amministrazione;</a:t>
            </a:r>
          </a:p>
          <a:p>
            <a:pPr lvl="0"/>
            <a:r>
              <a:rPr lang="it-IT" sz="1600" dirty="0" smtClean="0">
                <a:solidFill>
                  <a:schemeClr val="accent2"/>
                </a:solidFill>
                <a:latin typeface="Calibri" pitchFamily="34" charset="0"/>
              </a:rPr>
              <a:t>trasmettono il documento di sintesi della valutazione di adeguatezza dei controlli e le relazioni sull’efficacia degli stessi al SG del CONI e all’AD di CONI Servizi per la realizzazione degli interventi</a:t>
            </a:r>
          </a:p>
          <a:p>
            <a:pPr lvl="0"/>
            <a:r>
              <a:rPr lang="it-IT" sz="1600" dirty="0" smtClean="0">
                <a:solidFill>
                  <a:schemeClr val="accent2"/>
                </a:solidFill>
                <a:latin typeface="Calibri" pitchFamily="34" charset="0"/>
              </a:rPr>
              <a:t>monitorano la realizzazione degli interventi attuati dal Segretario Generale e dall’Amministratore Delegato;</a:t>
            </a:r>
          </a:p>
          <a:p>
            <a:r>
              <a:rPr lang="it-IT" sz="1600" dirty="0" smtClean="0">
                <a:solidFill>
                  <a:schemeClr val="accent2"/>
                </a:solidFill>
                <a:latin typeface="Calibri" pitchFamily="34" charset="0"/>
              </a:rPr>
              <a:t>si relazionano con l’</a:t>
            </a:r>
            <a:r>
              <a:rPr lang="it-IT" sz="1600" dirty="0" err="1" smtClean="0">
                <a:solidFill>
                  <a:schemeClr val="accent2"/>
                </a:solidFill>
                <a:latin typeface="Calibri" pitchFamily="34" charset="0"/>
              </a:rPr>
              <a:t>OdV</a:t>
            </a:r>
            <a:r>
              <a:rPr lang="it-IT" sz="1600" dirty="0" smtClean="0">
                <a:solidFill>
                  <a:schemeClr val="accent2"/>
                </a:solidFill>
                <a:latin typeface="Calibri" pitchFamily="34" charset="0"/>
              </a:rPr>
              <a:t> di Coni Servizi nelle diverse fasi di pianificazione delle attività, gestione e monitoraggio delle azioni correttive al fine di valutare possibili sinergie</a:t>
            </a:r>
            <a:endParaRPr lang="it-IT" sz="16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dirty="0" smtClean="0">
                <a:solidFill>
                  <a:schemeClr val="accent2"/>
                </a:solidFill>
              </a:rPr>
              <a:t>Il Piano triennale condiviso</a:t>
            </a:r>
            <a:br>
              <a:rPr lang="it-IT" dirty="0" smtClean="0">
                <a:solidFill>
                  <a:schemeClr val="accent2"/>
                </a:solidFill>
              </a:rPr>
            </a:br>
            <a:r>
              <a:rPr lang="it-IT" sz="2400" dirty="0" smtClean="0">
                <a:solidFill>
                  <a:schemeClr val="accent2"/>
                </a:solidFill>
              </a:rPr>
              <a:t>I Responsabili della prevenzione della corruzione</a:t>
            </a:r>
            <a:endParaRPr lang="it-IT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07576"/>
            <a:ext cx="8496944" cy="1336956"/>
          </a:xfrm>
        </p:spPr>
        <p:txBody>
          <a:bodyPr/>
          <a:lstStyle/>
          <a:p>
            <a:r>
              <a:rPr lang="it-IT" sz="4000" dirty="0" smtClean="0">
                <a:solidFill>
                  <a:schemeClr val="accent2"/>
                </a:solidFill>
              </a:rPr>
              <a:t>La gestione del rischio “corruzione</a:t>
            </a:r>
            <a:r>
              <a:rPr lang="it-IT" dirty="0" smtClean="0">
                <a:solidFill>
                  <a:schemeClr val="accent2"/>
                </a:solidFill>
              </a:rPr>
              <a:t>”</a:t>
            </a:r>
            <a:br>
              <a:rPr lang="it-IT" dirty="0" smtClean="0">
                <a:solidFill>
                  <a:schemeClr val="accent2"/>
                </a:solidFill>
              </a:rPr>
            </a:br>
            <a:r>
              <a:rPr lang="it-IT" sz="3200" dirty="0" smtClean="0">
                <a:solidFill>
                  <a:schemeClr val="accent2"/>
                </a:solidFill>
              </a:rPr>
              <a:t>Un articolato sistema antifrode</a:t>
            </a:r>
            <a:endParaRPr lang="it-IT" sz="3200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176265"/>
            <a:ext cx="8042276" cy="34129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Il processo di gestione del rischio di corruzione del CONI e di CONI 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Servizi, definito nel Piano, è 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strutturato nelle seguenti fasi logiche:</a:t>
            </a:r>
          </a:p>
          <a:p>
            <a:pPr lvl="0"/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Identificazione delle attività a rischio;</a:t>
            </a:r>
          </a:p>
          <a:p>
            <a:pPr lvl="0"/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Valutazione del rischio inerente;</a:t>
            </a:r>
          </a:p>
          <a:p>
            <a:pPr lvl="0"/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Valutazione di adeguatezza dei criteri di controllo e del rischio residuo;</a:t>
            </a:r>
          </a:p>
          <a:p>
            <a:pPr lvl="0"/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Valutazione di efficacia del sistema di controllo;</a:t>
            </a:r>
          </a:p>
          <a:p>
            <a:pPr lvl="0"/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Implementazione e monitoraggio delle azioni correttive.</a:t>
            </a:r>
          </a:p>
          <a:p>
            <a:endParaRPr lang="it-IT" sz="18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  <p:transition spd="slow"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492896"/>
            <a:ext cx="8042276" cy="3456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>
                <a:solidFill>
                  <a:schemeClr val="tx1"/>
                </a:solidFill>
                <a:latin typeface="Calibri" pitchFamily="34" charset="0"/>
              </a:rPr>
              <a:t>Le attività a rischio presenti nel </a:t>
            </a:r>
            <a:r>
              <a:rPr lang="it-IT" sz="1800" dirty="0" err="1" smtClean="0">
                <a:solidFill>
                  <a:schemeClr val="tx1"/>
                </a:solidFill>
                <a:latin typeface="Calibri" pitchFamily="34" charset="0"/>
              </a:rPr>
              <a:t>P.T.P.C.</a:t>
            </a:r>
            <a:r>
              <a:rPr lang="it-IT" sz="1800" dirty="0" smtClean="0">
                <a:solidFill>
                  <a:schemeClr val="tx1"/>
                </a:solidFill>
                <a:latin typeface="Calibri" pitchFamily="34" charset="0"/>
              </a:rPr>
              <a:t> condiviso CONI – </a:t>
            </a:r>
            <a:r>
              <a:rPr lang="it-IT" sz="1800" dirty="0" err="1" smtClean="0">
                <a:solidFill>
                  <a:schemeClr val="tx1"/>
                </a:solidFill>
                <a:latin typeface="Calibri" pitchFamily="34" charset="0"/>
              </a:rPr>
              <a:t>CONI</a:t>
            </a:r>
            <a:r>
              <a:rPr lang="it-IT" sz="1800" dirty="0" smtClean="0">
                <a:solidFill>
                  <a:schemeClr val="tx1"/>
                </a:solidFill>
                <a:latin typeface="Calibri" pitchFamily="34" charset="0"/>
              </a:rPr>
              <a:t> Servizi sono individuate attraverso la costruzione di ipotesi di realizzazione della condotta in riferimento ai rischi-reato previsti dalla L. 190/2012.</a:t>
            </a:r>
          </a:p>
          <a:p>
            <a:pPr>
              <a:buNone/>
            </a:pPr>
            <a:r>
              <a:rPr lang="it-IT" sz="1800" dirty="0" smtClean="0">
                <a:solidFill>
                  <a:schemeClr val="tx1"/>
                </a:solidFill>
                <a:latin typeface="Calibri" pitchFamily="34" charset="0"/>
              </a:rPr>
              <a:t>In un’ottica di integrazione col Modello 231, tali rischi sono suddivisibili nelle due seguenti tipologie:</a:t>
            </a:r>
          </a:p>
          <a:p>
            <a:pPr lvl="0"/>
            <a:r>
              <a:rPr lang="it-IT" sz="1800" dirty="0" err="1" smtClean="0">
                <a:solidFill>
                  <a:schemeClr val="tx1"/>
                </a:solidFill>
                <a:latin typeface="Calibri" pitchFamily="34" charset="0"/>
              </a:rPr>
              <a:t>Rischi-reato</a:t>
            </a:r>
            <a:r>
              <a:rPr lang="it-IT" sz="1800" dirty="0" smtClean="0">
                <a:solidFill>
                  <a:schemeClr val="tx1"/>
                </a:solidFill>
                <a:latin typeface="Calibri" pitchFamily="34" charset="0"/>
              </a:rPr>
              <a:t> propri esclusivamente della L. 190/2012.</a:t>
            </a:r>
          </a:p>
          <a:p>
            <a:pPr lvl="0"/>
            <a:r>
              <a:rPr lang="it-IT" sz="1800" dirty="0" err="1" smtClean="0">
                <a:solidFill>
                  <a:schemeClr val="tx1"/>
                </a:solidFill>
                <a:latin typeface="Calibri" pitchFamily="34" charset="0"/>
              </a:rPr>
              <a:t>Rischi-reato</a:t>
            </a:r>
            <a:r>
              <a:rPr lang="it-IT" sz="1800" dirty="0" smtClean="0">
                <a:solidFill>
                  <a:schemeClr val="tx1"/>
                </a:solidFill>
                <a:latin typeface="Calibri" pitchFamily="34" charset="0"/>
              </a:rPr>
              <a:t> della L. 190/2012 in comune con il D.lgs. 231/2001.</a:t>
            </a:r>
          </a:p>
          <a:p>
            <a:endParaRPr lang="it-IT" sz="1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323528" y="107576"/>
            <a:ext cx="8496944" cy="1336956"/>
          </a:xfrm>
        </p:spPr>
        <p:txBody>
          <a:bodyPr/>
          <a:lstStyle/>
          <a:p>
            <a:r>
              <a:rPr lang="it-IT" sz="4000" dirty="0" smtClean="0"/>
              <a:t>La gestione del rischio “corruzione</a:t>
            </a:r>
            <a:r>
              <a:rPr lang="it-IT" dirty="0" smtClean="0"/>
              <a:t>”</a:t>
            </a:r>
            <a:br>
              <a:rPr lang="it-IT" dirty="0" smtClean="0"/>
            </a:br>
            <a:r>
              <a:rPr lang="it-IT" sz="2400" dirty="0" smtClean="0"/>
              <a:t>Identificazione delle attività a rischio</a:t>
            </a:r>
            <a:endParaRPr lang="it-IT" sz="2400" dirty="0"/>
          </a:p>
        </p:txBody>
      </p:sp>
    </p:spTree>
  </p:cSld>
  <p:clrMapOvr>
    <a:masterClrMapping/>
  </p:clrMapOvr>
  <p:transition spd="slow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Si tratta dei rischi-reato previsti da entrambe le norme (</a:t>
            </a:r>
            <a:r>
              <a:rPr lang="it-IT" sz="1800" dirty="0" err="1" smtClean="0">
                <a:solidFill>
                  <a:schemeClr val="accent2"/>
                </a:solidFill>
                <a:latin typeface="Calibri" pitchFamily="34" charset="0"/>
              </a:rPr>
              <a:t>es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: corruzione, concussione, induzione indebita) e che quindi vertono su:</a:t>
            </a:r>
          </a:p>
          <a:p>
            <a:pPr lvl="0"/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attività già presenti nelle parti speciali del Modello 231, poiché in riferimento ad esse sono state definite ipotesi di interesse o vantaggio per la Società. In tal senso, gli RPC valutano per ciascuna di esse la sussistenza di ipotesi di condotta ulteriori a quelle del Modello 231 e rilevanti per la L. 190/2012;</a:t>
            </a:r>
          </a:p>
          <a:p>
            <a:pPr lvl="0"/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attività non presenti nelle parti speciali del Modello 231, poiché in riferimento ad esse non sono state previste ipotesi di interesse o vantaggio per la Società (ad esempio le ipotesi di corruzione in capo al soggetto passivo). In tal senso, gli RPC valutano la presenza nell’ambito delle attività svolte dalla Società/CONI di rischi rilevanti per la L. 190/2012.</a:t>
            </a:r>
          </a:p>
          <a:p>
            <a:endParaRPr lang="it-IT" sz="1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323528" y="188640"/>
            <a:ext cx="8496944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gestione del rischio “corruzione</a:t>
            </a:r>
            <a: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b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Identificazione delle attività a rischio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2267744" y="1700808"/>
          <a:ext cx="4105275" cy="4105275"/>
        </p:xfrm>
        <a:graphic>
          <a:graphicData uri="http://schemas.openxmlformats.org/presentationml/2006/ole">
            <p:oleObj spid="_x0000_s43009" name="Visio" r:id="rId3" imgW="4815698" imgH="4815808" progId="Visio.Drawing.15">
              <p:embed/>
            </p:oleObj>
          </a:graphicData>
        </a:graphic>
      </p:graphicFrame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323528" y="107576"/>
            <a:ext cx="8496944" cy="1336956"/>
          </a:xfrm>
        </p:spPr>
        <p:txBody>
          <a:bodyPr/>
          <a:lstStyle/>
          <a:p>
            <a:r>
              <a:rPr lang="it-IT" sz="4000" dirty="0" smtClean="0"/>
              <a:t>La gestione del rischio “corruzione</a:t>
            </a:r>
            <a:r>
              <a:rPr lang="it-IT" dirty="0" smtClean="0"/>
              <a:t>”</a:t>
            </a:r>
            <a:br>
              <a:rPr lang="it-IT" dirty="0" smtClean="0"/>
            </a:br>
            <a:r>
              <a:rPr lang="it-IT" sz="2400" dirty="0" smtClean="0"/>
              <a:t> Identificazione delle attività a rischio</a:t>
            </a:r>
            <a:endParaRPr lang="it-IT" sz="2400" dirty="0"/>
          </a:p>
        </p:txBody>
      </p:sp>
    </p:spTree>
  </p:cSld>
  <p:clrMapOvr>
    <a:masterClrMapping/>
  </p:clrMapOvr>
  <p:transition spd="slow">
    <p:circl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821904"/>
            <a:ext cx="8042276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Per ciascuna 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attività, 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gli RPC effettuano la valutazione del rischio inerente al fine di definire una priorità di intervento.</a:t>
            </a:r>
          </a:p>
          <a:p>
            <a:pPr>
              <a:buNone/>
            </a:pP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Le attività a rischio presenti nel Modello 231 per le quali, ai fini del </a:t>
            </a:r>
            <a:r>
              <a:rPr lang="it-IT" sz="1800" dirty="0" err="1" smtClean="0">
                <a:solidFill>
                  <a:schemeClr val="accent2"/>
                </a:solidFill>
                <a:latin typeface="Calibri" pitchFamily="34" charset="0"/>
              </a:rPr>
              <a:t>P.T.P.C.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 non sono ipotizzabili condotte </a:t>
            </a:r>
            <a:r>
              <a:rPr lang="it-IT" sz="1800" dirty="0" err="1" smtClean="0">
                <a:solidFill>
                  <a:schemeClr val="accent2"/>
                </a:solidFill>
                <a:latin typeface="Calibri" pitchFamily="34" charset="0"/>
              </a:rPr>
              <a:t>realizzative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 ulteriori, non sono oggetto di valutazione del rischio in quanto già valutate dall’</a:t>
            </a:r>
            <a:r>
              <a:rPr lang="it-IT" sz="1800" dirty="0" err="1" smtClean="0">
                <a:solidFill>
                  <a:schemeClr val="accent2"/>
                </a:solidFill>
                <a:latin typeface="Calibri" pitchFamily="34" charset="0"/>
              </a:rPr>
              <a:t>OdV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 ai fini del Modello 231.</a:t>
            </a:r>
          </a:p>
          <a:p>
            <a:pPr>
              <a:buNone/>
            </a:pP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La valutazione del rischio inerente è effettuata attraverso una metodologia </a:t>
            </a:r>
            <a:r>
              <a:rPr lang="it-IT" sz="1800" i="1" dirty="0" err="1" smtClean="0">
                <a:solidFill>
                  <a:schemeClr val="accent2"/>
                </a:solidFill>
                <a:latin typeface="Calibri" pitchFamily="34" charset="0"/>
              </a:rPr>
              <a:t>worst</a:t>
            </a:r>
            <a:r>
              <a:rPr lang="it-IT" sz="1800" i="1" dirty="0" smtClean="0">
                <a:solidFill>
                  <a:schemeClr val="accent2"/>
                </a:solidFill>
                <a:latin typeface="Calibri" pitchFamily="34" charset="0"/>
              </a:rPr>
              <a:t> case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, basata sulle seguenti dimensioni:</a:t>
            </a:r>
          </a:p>
          <a:p>
            <a:pPr lvl="0"/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Probabilità;</a:t>
            </a:r>
          </a:p>
          <a:p>
            <a:pPr lvl="0"/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Impatto potenziale.</a:t>
            </a:r>
          </a:p>
          <a:p>
            <a:endParaRPr lang="it-IT" sz="1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23528" y="188640"/>
            <a:ext cx="8496944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gestione del rischio “corruzione</a:t>
            </a:r>
            <a: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b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Valutazione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rischio inerente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821904"/>
            <a:ext cx="8042276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b="1" u="sng" dirty="0" smtClean="0">
                <a:solidFill>
                  <a:schemeClr val="accent2"/>
                </a:solidFill>
                <a:latin typeface="Calibri" pitchFamily="34" charset="0"/>
              </a:rPr>
              <a:t>Valutazione della probabilità di accadimento</a:t>
            </a:r>
            <a:endParaRPr lang="it-IT" sz="18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>
              <a:buNone/>
            </a:pP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La probabilità è valutata in relazione alle seguenti variabili:</a:t>
            </a:r>
          </a:p>
          <a:p>
            <a:pPr lvl="0"/>
            <a:r>
              <a:rPr lang="it-IT" sz="1800" b="1" dirty="0" smtClean="0">
                <a:solidFill>
                  <a:schemeClr val="accent2"/>
                </a:solidFill>
                <a:latin typeface="Calibri" pitchFamily="34" charset="0"/>
              </a:rPr>
              <a:t>Complessità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it-IT" sz="1800" b="1" dirty="0" smtClean="0">
                <a:solidFill>
                  <a:schemeClr val="accent2"/>
                </a:solidFill>
                <a:latin typeface="Calibri" pitchFamily="34" charset="0"/>
              </a:rPr>
              <a:t>della realizzazione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: la complessità della realizzazione è definita in relazione ad elementi quali il numero di soggetti/uffici che è necessario coinvolgere per la realizzazione ipotetica dello schema del reato, la pubblicità/diffusione degli atti/documenti oggetto di abuso, la complessità tecnica/fruibilità di tali documenti, etc.</a:t>
            </a:r>
          </a:p>
          <a:p>
            <a:pPr lvl="0"/>
            <a:r>
              <a:rPr lang="it-IT" sz="1800" b="1" dirty="0" smtClean="0">
                <a:solidFill>
                  <a:schemeClr val="accent2"/>
                </a:solidFill>
                <a:latin typeface="Calibri" pitchFamily="34" charset="0"/>
              </a:rPr>
              <a:t>Concretezza dell’interesse/vantaggio del soggetto corruttore/concusso: 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l’interesse/vantaggio ipotizzabile dalla condotta è definito in modo specifico e dettagliato al fine di determinare la reale “spinta motivazionale”.</a:t>
            </a:r>
          </a:p>
          <a:p>
            <a:endParaRPr lang="it-IT" sz="1800" dirty="0">
              <a:solidFill>
                <a:schemeClr val="accent2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23528" y="188640"/>
            <a:ext cx="8496944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gestione del rischio “corruzione</a:t>
            </a:r>
            <a: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b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Valutazione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rischio inerente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4400" dirty="0" smtClean="0">
                <a:latin typeface="Arial Narrow" panose="020B0606020202030204" pitchFamily="34" charset="0"/>
              </a:rPr>
              <a:t>Indice</a:t>
            </a:r>
            <a:endParaRPr lang="it-IT" sz="4400" dirty="0">
              <a:latin typeface="Arial Narrow" panose="020B0606020202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2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8531314"/>
              </p:ext>
            </p:extLst>
          </p:nvPr>
        </p:nvGraphicFramePr>
        <p:xfrm>
          <a:off x="611560" y="1674512"/>
          <a:ext cx="8204938" cy="204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34533"/>
                <a:gridCol w="2070405"/>
              </a:tblGrid>
              <a:tr h="68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Elementi di </a:t>
                      </a:r>
                      <a:r>
                        <a:rPr lang="it-IT" sz="240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contesto</a:t>
                      </a:r>
                      <a:r>
                        <a:rPr lang="it-IT" sz="240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……………………………………....</a:t>
                      </a:r>
                      <a:endParaRPr lang="it-IT" sz="2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…………pag. 3 </a:t>
                      </a:r>
                      <a:endParaRPr lang="it-IT" sz="2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8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Corruzione </a:t>
                      </a:r>
                      <a:r>
                        <a:rPr lang="it-IT" sz="240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………………………………………………….</a:t>
                      </a:r>
                      <a:endParaRPr lang="it-IT" sz="2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…………pag</a:t>
                      </a:r>
                      <a:r>
                        <a:rPr lang="it-IT" sz="24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. </a:t>
                      </a:r>
                      <a:r>
                        <a:rPr lang="it-IT" sz="240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it-IT" sz="2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8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Trasparenza </a:t>
                      </a:r>
                      <a:r>
                        <a:rPr lang="it-IT" sz="240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………………………………………………..</a:t>
                      </a:r>
                      <a:endParaRPr lang="it-IT" sz="2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…………pag. 17 </a:t>
                      </a:r>
                      <a:endParaRPr lang="it-IT" sz="2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7" name="Sottotitolo 2"/>
          <p:cNvSpPr txBox="1">
            <a:spLocks/>
          </p:cNvSpPr>
          <p:nvPr/>
        </p:nvSpPr>
        <p:spPr bwMode="auto">
          <a:xfrm>
            <a:off x="6228185" y="6641976"/>
            <a:ext cx="3168351" cy="31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it-IT" sz="1100" b="1" i="1" dirty="0">
                <a:latin typeface="Arial Narrow" pitchFamily="34" charset="0"/>
              </a:rPr>
              <a:t>Materiale didattico ad uso esclusivo </a:t>
            </a:r>
            <a:r>
              <a:rPr lang="it-IT" sz="1100" b="1" i="1" dirty="0" smtClean="0">
                <a:latin typeface="Arial Narrow" pitchFamily="34" charset="0"/>
              </a:rPr>
              <a:t>del CONI</a:t>
            </a:r>
            <a:endParaRPr lang="it-IT" sz="1100" b="1" i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20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691680" y="1628800"/>
          <a:ext cx="5688632" cy="5041204"/>
        </p:xfrm>
        <a:graphic>
          <a:graphicData uri="http://schemas.openxmlformats.org/drawingml/2006/table">
            <a:tbl>
              <a:tblPr/>
              <a:tblGrid>
                <a:gridCol w="816544"/>
                <a:gridCol w="1644315"/>
                <a:gridCol w="1565733"/>
                <a:gridCol w="1662040"/>
              </a:tblGrid>
              <a:tr h="177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Arial"/>
                        </a:rPr>
                        <a:t>Variabile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Arial"/>
                        </a:rPr>
                        <a:t>Alto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Arial"/>
                        </a:rPr>
                        <a:t>Medio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Arial"/>
                        </a:rPr>
                        <a:t>Basso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7314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b="1">
                          <a:latin typeface="Calibri"/>
                          <a:ea typeface="Calibri"/>
                          <a:cs typeface="Arial"/>
                        </a:rPr>
                        <a:t>Complessità di realizzazione della condotta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latin typeface="Calibri"/>
                          <a:ea typeface="Calibri"/>
                          <a:cs typeface="Arial"/>
                        </a:rPr>
                        <a:t>Il numero di soggetti da coinvolgere per la certa realizzazione è superiore a tre e tali soggetti appartengono a strutture differenti.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latin typeface="Calibri"/>
                          <a:ea typeface="Calibri"/>
                          <a:cs typeface="Arial"/>
                        </a:rPr>
                        <a:t>La condotta realizzativa coinvolge numerose attività aziendali e sistemi informativi dotati di controlli applicativi.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latin typeface="Calibri"/>
                          <a:ea typeface="Calibri"/>
                          <a:cs typeface="Arial"/>
                        </a:rPr>
                        <a:t>Gli atti in cui si sostanzia la condotta presentano un elevato grado di diffusione e contenuti facilmente fruibili.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latin typeface="Calibri"/>
                          <a:ea typeface="Calibri"/>
                          <a:cs typeface="Arial"/>
                        </a:rPr>
                        <a:t>Il numero di soggetti da coinvolgere per la certa realizzazione è inferiore a tre e tali soggetti appartengono a strutture differenti.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latin typeface="Calibri"/>
                          <a:ea typeface="Calibri"/>
                          <a:cs typeface="Arial"/>
                        </a:rPr>
                        <a:t>La condotta </a:t>
                      </a:r>
                      <a:r>
                        <a:rPr lang="it-IT" sz="800" dirty="0" err="1">
                          <a:latin typeface="Calibri"/>
                          <a:ea typeface="Calibri"/>
                          <a:cs typeface="Arial"/>
                        </a:rPr>
                        <a:t>realizzativa</a:t>
                      </a:r>
                      <a:r>
                        <a:rPr lang="it-IT" sz="800" dirty="0">
                          <a:latin typeface="Calibri"/>
                          <a:ea typeface="Calibri"/>
                          <a:cs typeface="Arial"/>
                        </a:rPr>
                        <a:t> comporta il coinvolgimento di differenti attività e sistemi informativi.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latin typeface="Calibri"/>
                          <a:ea typeface="Calibri"/>
                          <a:cs typeface="Arial"/>
                        </a:rPr>
                        <a:t>Gli atti in cui si sostanzia la condotta sono comunicati solo a determinate categorie di soggetti e presentano contenuti facilmente comprensibili solo agli interessati.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latin typeface="Calibri"/>
                          <a:ea typeface="Calibri"/>
                          <a:cs typeface="Arial"/>
                        </a:rPr>
                        <a:t>I soggetti da coinvolgere appartengono ad un'unica struttura.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latin typeface="Calibri"/>
                          <a:ea typeface="Calibri"/>
                          <a:cs typeface="Arial"/>
                        </a:rPr>
                        <a:t>La condotta </a:t>
                      </a:r>
                      <a:r>
                        <a:rPr lang="it-IT" sz="800" dirty="0" err="1">
                          <a:latin typeface="Calibri"/>
                          <a:ea typeface="Calibri"/>
                          <a:cs typeface="Arial"/>
                        </a:rPr>
                        <a:t>realizzativa</a:t>
                      </a:r>
                      <a:r>
                        <a:rPr lang="it-IT" sz="800" dirty="0">
                          <a:latin typeface="Calibri"/>
                          <a:ea typeface="Calibri"/>
                          <a:cs typeface="Arial"/>
                        </a:rPr>
                        <a:t> non è articolata e difficoltosa e non comporta l’utilizzo di sistemi informativi dotati di controlli applicativi.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latin typeface="Calibri"/>
                          <a:ea typeface="Calibri"/>
                          <a:cs typeface="Arial"/>
                        </a:rPr>
                        <a:t>Gli atti in cui si sostanzia la condotta sono comunicati solo a richiesta e presentano contenuti altamente tecnici.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b="1">
                          <a:latin typeface="Calibri"/>
                          <a:ea typeface="Calibri"/>
                          <a:cs typeface="Arial"/>
                        </a:rPr>
                        <a:t>Concretezza dell’interesse o vantaggio del soggetto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latin typeface="Calibri"/>
                          <a:ea typeface="Calibri"/>
                          <a:cs typeface="Arial"/>
                        </a:rPr>
                        <a:t>Il vantaggio o l’interesse ipotizzabile dalla condotta è concreto, diretto e immediato sia in capo al soggetto passivo che attivo.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latin typeface="Calibri"/>
                          <a:ea typeface="Calibri"/>
                          <a:cs typeface="Arial"/>
                        </a:rPr>
                        <a:t>Sono presenti casi storici documentati relativi alla fattispecie in esame.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latin typeface="Calibri"/>
                          <a:ea typeface="Calibri"/>
                          <a:cs typeface="Arial"/>
                        </a:rPr>
                        <a:t>Il vantaggio o l’interesse ipotizzabile dalla condotta è concreto, diretto e immediato solo per uno dei due soggetti (attivo e passivo), mentre per l’altro l’ipotesi è più articolata e indiretta.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latin typeface="Calibri"/>
                          <a:ea typeface="Calibri"/>
                          <a:cs typeface="Arial"/>
                        </a:rPr>
                        <a:t>Sono presenti casi storici documentati relativi allo schema realizzativo della fattispecie, anche se non direttamente riconducibili al sistema “sport”.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latin typeface="Calibri"/>
                          <a:ea typeface="Calibri"/>
                          <a:cs typeface="Arial"/>
                        </a:rPr>
                        <a:t>Il vantaggio o l’interesse ipotizzabile dalla condotta è difficilmente configurabile.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latin typeface="Calibri"/>
                          <a:ea typeface="Calibri"/>
                          <a:cs typeface="Arial"/>
                        </a:rPr>
                        <a:t>Non sono presenti casi storici documentati relativi alla fattispecie.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olo 1"/>
          <p:cNvSpPr txBox="1">
            <a:spLocks/>
          </p:cNvSpPr>
          <p:nvPr/>
        </p:nvSpPr>
        <p:spPr>
          <a:xfrm>
            <a:off x="323528" y="188640"/>
            <a:ext cx="8496944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gestione del rischio “corruzione</a:t>
            </a:r>
            <a: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b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Valutazione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rischio inerente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21</a:t>
            </a:fld>
            <a:endParaRPr lang="it-IT"/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5760640" cy="33710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323528" y="188640"/>
            <a:ext cx="8496944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gestione del rischio “corruzione</a:t>
            </a:r>
            <a: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b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Valutazione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rischio inerente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b="1" u="sng" dirty="0" smtClean="0">
                <a:solidFill>
                  <a:schemeClr val="accent2"/>
                </a:solidFill>
              </a:rPr>
              <a:t>Valutazione del livello di impatto potenziale</a:t>
            </a:r>
            <a:endParaRPr lang="it-IT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chemeClr val="accent2"/>
                </a:solidFill>
              </a:rPr>
              <a:t>L’impatto </a:t>
            </a:r>
            <a:r>
              <a:rPr lang="it-IT" dirty="0" smtClean="0">
                <a:solidFill>
                  <a:schemeClr val="accent2"/>
                </a:solidFill>
              </a:rPr>
              <a:t>potenziale di un evento corruttivo può esplicitarsi in differenti modi in relazione allo schema corruttivo e alla tipologia di attività sensibile ed è valutato in relazione alle seguenti dimensioni:</a:t>
            </a:r>
          </a:p>
          <a:p>
            <a:pPr lvl="0"/>
            <a:r>
              <a:rPr lang="it-IT" b="1" dirty="0" err="1" smtClean="0">
                <a:solidFill>
                  <a:schemeClr val="accent2"/>
                </a:solidFill>
              </a:rPr>
              <a:t>Reputazionale</a:t>
            </a:r>
            <a:r>
              <a:rPr lang="it-IT" b="1" dirty="0" smtClean="0">
                <a:solidFill>
                  <a:schemeClr val="accent2"/>
                </a:solidFill>
              </a:rPr>
              <a:t>: </a:t>
            </a:r>
            <a:r>
              <a:rPr lang="it-IT" dirty="0" smtClean="0">
                <a:solidFill>
                  <a:schemeClr val="accent2"/>
                </a:solidFill>
              </a:rPr>
              <a:t>l’impatto </a:t>
            </a:r>
            <a:r>
              <a:rPr lang="it-IT" dirty="0" err="1" smtClean="0">
                <a:solidFill>
                  <a:schemeClr val="accent2"/>
                </a:solidFill>
              </a:rPr>
              <a:t>reputazionale</a:t>
            </a:r>
            <a:r>
              <a:rPr lang="it-IT" dirty="0" smtClean="0">
                <a:solidFill>
                  <a:schemeClr val="accent2"/>
                </a:solidFill>
              </a:rPr>
              <a:t> è valutato in relazione al livello di diffusione delle notizie da parte dei media e le relative conseguenze sull’immagine del CONI.</a:t>
            </a:r>
          </a:p>
          <a:p>
            <a:pPr lvl="0"/>
            <a:r>
              <a:rPr lang="it-IT" b="1" dirty="0" smtClean="0">
                <a:solidFill>
                  <a:schemeClr val="accent2"/>
                </a:solidFill>
              </a:rPr>
              <a:t>Economico finanziario:</a:t>
            </a:r>
            <a:r>
              <a:rPr lang="it-IT" dirty="0" smtClean="0">
                <a:solidFill>
                  <a:schemeClr val="accent2"/>
                </a:solidFill>
              </a:rPr>
              <a:t> l’impatto economico finanziario è valutato in relazione alla materialità del danno di CONI Servizi generato dalla commissione di un reato.</a:t>
            </a:r>
          </a:p>
          <a:p>
            <a:pPr lvl="0"/>
            <a:r>
              <a:rPr lang="it-IT" b="1" dirty="0" smtClean="0">
                <a:solidFill>
                  <a:schemeClr val="accent2"/>
                </a:solidFill>
              </a:rPr>
              <a:t>Legale Sanzionatorio:</a:t>
            </a:r>
            <a:r>
              <a:rPr lang="it-IT" dirty="0" smtClean="0">
                <a:solidFill>
                  <a:schemeClr val="accent2"/>
                </a:solidFill>
              </a:rPr>
              <a:t> l’impatto </a:t>
            </a:r>
            <a:r>
              <a:rPr lang="it-IT" dirty="0" err="1" smtClean="0">
                <a:solidFill>
                  <a:schemeClr val="accent2"/>
                </a:solidFill>
              </a:rPr>
              <a:t>legale-sanzionatorio</a:t>
            </a:r>
            <a:r>
              <a:rPr lang="it-IT" dirty="0" smtClean="0">
                <a:solidFill>
                  <a:schemeClr val="accent2"/>
                </a:solidFill>
              </a:rPr>
              <a:t> è connesso alla ipotesi di realizzazione del reato che può comportare l’avvio di un procedimento giudiziario e/o l’irrogazione di una </a:t>
            </a:r>
            <a:r>
              <a:rPr lang="it-IT" dirty="0" smtClean="0">
                <a:solidFill>
                  <a:schemeClr val="accent2"/>
                </a:solidFill>
              </a:rPr>
              <a:t>sanzione. In </a:t>
            </a:r>
            <a:r>
              <a:rPr lang="it-IT" dirty="0" smtClean="0">
                <a:solidFill>
                  <a:schemeClr val="accent2"/>
                </a:solidFill>
              </a:rPr>
              <a:t>tal senso tale dimensione presenta il medesimo livello di impatto su ogni attività sensibile pertanto, essendo una “costante” non è oggetto di valutazione.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23528" y="188640"/>
            <a:ext cx="8496944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gestione del rischio “corruzione</a:t>
            </a:r>
            <a: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b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Valutazione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rischio inerente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23</a:t>
            </a:fld>
            <a:endParaRPr lang="it-IT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872" y="2319338"/>
            <a:ext cx="8276592" cy="29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323528" y="188640"/>
            <a:ext cx="8496944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gestione del rischio “corruzione</a:t>
            </a:r>
            <a: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b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Valutazione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rischio inerente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24</a:t>
            </a:fld>
            <a:endParaRPr lang="it-IT"/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5904655" cy="33696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323528" y="188640"/>
            <a:ext cx="8496944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gestione del rischio “corruzione</a:t>
            </a:r>
            <a: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b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Valutazione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rischio inerente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18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>
              <a:buNone/>
            </a:pP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Considerato 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l’assetto organizzativo che caratterizza CONI e CONI Servizi, i criteri di controllo a presidio delle attività a rischio sono stati individuati in relazione a:</a:t>
            </a:r>
          </a:p>
          <a:p>
            <a:pPr lvl="0"/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Linee Guida di Confindustria per la costruzione dei modelli di organizzazione, gestione e controllo ex D.lgs. 231/2001;</a:t>
            </a:r>
          </a:p>
          <a:p>
            <a:pPr lvl="0"/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Misure per la prevenzione elencate nel PNA ritenute di maggiore rilevanza e/o in considerazione dell’assetto organizzativo CONI - </a:t>
            </a:r>
            <a:r>
              <a:rPr lang="it-IT" sz="1800" dirty="0" err="1" smtClean="0">
                <a:solidFill>
                  <a:schemeClr val="accent2"/>
                </a:solidFill>
                <a:latin typeface="Calibri" pitchFamily="34" charset="0"/>
              </a:rPr>
              <a:t>CONI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 Servizi.</a:t>
            </a:r>
          </a:p>
          <a:p>
            <a:endParaRPr lang="it-IT" sz="18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23528" y="188640"/>
            <a:ext cx="8496944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gestione del rischio “corruzione</a:t>
            </a:r>
            <a: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b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valutazione del sistema di controllo 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26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339752" y="1700808"/>
          <a:ext cx="4550409" cy="3955669"/>
        </p:xfrm>
        <a:graphic>
          <a:graphicData uri="http://schemas.openxmlformats.org/drawingml/2006/table">
            <a:tbl>
              <a:tblPr/>
              <a:tblGrid>
                <a:gridCol w="2748531"/>
                <a:gridCol w="900939"/>
                <a:gridCol w="900939"/>
              </a:tblGrid>
              <a:tr h="30607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Criteri di controllo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Ente/Società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CONI Servizi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387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Times New Roman"/>
                          <a:cs typeface="Times New Roman"/>
                        </a:rPr>
                        <a:t>1. Separazione delle funzioni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Times New Roman"/>
                          <a:cs typeface="Times New Roman"/>
                        </a:rPr>
                        <a:t>Da valutare l’applicabilità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Times New Roman"/>
                          <a:cs typeface="Times New Roman"/>
                        </a:rPr>
                        <a:t>2. Tracciabilità dei dati e dei documenti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Times New Roman"/>
                          <a:cs typeface="Times New Roman"/>
                        </a:rPr>
                        <a:t>Da valutare l’applicabilità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Times New Roman"/>
                          <a:cs typeface="Times New Roman"/>
                        </a:rPr>
                        <a:t>3. Formalizzazione dei poteri 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Times New Roman"/>
                          <a:cs typeface="Times New Roman"/>
                        </a:rPr>
                        <a:t>4. Esistenza di procedure, protocolli o circolari per la regolamentazione dell’attività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Times New Roman"/>
                          <a:cs typeface="Times New Roman"/>
                        </a:rPr>
                        <a:t>5. Formazione del personale in tema di corruzione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Times New Roman"/>
                          <a:cs typeface="Times New Roman"/>
                        </a:rPr>
                        <a:t>6. Gestione dei conflitti di interesse e dei requisiti di onorabilità con riferimento ai reati di corruzione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Times New Roman"/>
                          <a:cs typeface="Times New Roman"/>
                        </a:rPr>
                        <a:t>7. Collegialità delle decisioni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Times New Roman"/>
                          <a:cs typeface="Times New Roman"/>
                        </a:rPr>
                        <a:t>Da valutare l’applicabilità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Times New Roman"/>
                          <a:cs typeface="Times New Roman"/>
                        </a:rPr>
                        <a:t>Da valutare l’applicabilità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Times New Roman"/>
                          <a:cs typeface="Times New Roman"/>
                        </a:rPr>
                        <a:t>8. Formalizzazione e motivazione delle decisioni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Times New Roman"/>
                          <a:cs typeface="Times New Roman"/>
                        </a:rPr>
                        <a:t>Da valutare l’applicabilità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Times New Roman"/>
                          <a:cs typeface="Times New Roman"/>
                        </a:rPr>
                        <a:t>Da valutare l’applicabilità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Times New Roman"/>
                          <a:cs typeface="Times New Roman"/>
                        </a:rPr>
                        <a:t>9. Trasparenza e pubblicità degli atti, dei documenti e dei dati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olo 1"/>
          <p:cNvSpPr txBox="1">
            <a:spLocks/>
          </p:cNvSpPr>
          <p:nvPr/>
        </p:nvSpPr>
        <p:spPr>
          <a:xfrm>
            <a:off x="323528" y="188640"/>
            <a:ext cx="8496944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gestione del rischio “corruzione</a:t>
            </a:r>
            <a: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b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valutazione del sistema di controllo 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In relazione ai criteri suddetti sono rilevati e valutati i controlli specifici di ciascuna attività sulla base della seguente scala di valori:</a:t>
            </a:r>
          </a:p>
          <a:p>
            <a:pPr lvl="0"/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Adeguato – Il controllo rilevato è adeguatamente strutturato in modo da ridurre il livello di rischio inerente di commissione del reato ad un livello di rischio residuo minimo.</a:t>
            </a:r>
          </a:p>
          <a:p>
            <a:pPr lvl="0"/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Parzialmente Adeguato – Il controllo rilevato presenta aspetti da revisionare/integrare ovvero necessità di miglioramento al fine di ridurre il livello di rischio residuo  ad un livello minimo.</a:t>
            </a:r>
          </a:p>
          <a:p>
            <a:pPr lvl="0"/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Non Adeguato – Il controllo non è presente o non è logicamente in grado di ridurre il livello di rischio inerente, che rimane sostanzialmente invariato.</a:t>
            </a:r>
          </a:p>
          <a:p>
            <a:endParaRPr lang="it-IT" sz="18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23528" y="188640"/>
            <a:ext cx="8496944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gestione del rischio “corruzione</a:t>
            </a:r>
            <a: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b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valutazione del sistema di controllo 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28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524000" y="2023110"/>
          <a:ext cx="6096000" cy="2811780"/>
        </p:xfrm>
        <a:graphic>
          <a:graphicData uri="http://schemas.openxmlformats.org/drawingml/2006/table">
            <a:tbl>
              <a:tblPr/>
              <a:tblGrid>
                <a:gridCol w="1523688"/>
                <a:gridCol w="1523688"/>
                <a:gridCol w="1524312"/>
                <a:gridCol w="1524312"/>
              </a:tblGrid>
              <a:tr h="49376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libri"/>
                          <a:ea typeface="Calibri"/>
                          <a:cs typeface="Times New Roman"/>
                        </a:rPr>
                        <a:t>SISTEMA DI CONTROLLO SODDISFACENTE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libri"/>
                          <a:ea typeface="Calibri"/>
                          <a:cs typeface="Times New Roman"/>
                        </a:rPr>
                        <a:t>(range 100%-80%)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libri"/>
                          <a:ea typeface="Calibri"/>
                          <a:cs typeface="Times New Roman"/>
                        </a:rPr>
                        <a:t>SISTEMA DI CONTROLLO NON SODDISFACENTE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libri"/>
                          <a:ea typeface="Calibri"/>
                          <a:cs typeface="Times New Roman"/>
                        </a:rPr>
                        <a:t>(range 79%-0%)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6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libri"/>
                          <a:ea typeface="Calibri"/>
                          <a:cs typeface="Times New Roman"/>
                        </a:rPr>
                        <a:t>Adeguato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libri"/>
                          <a:ea typeface="Calibri"/>
                          <a:cs typeface="Times New Roman"/>
                        </a:rPr>
                        <a:t>Migliorabile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libri"/>
                          <a:ea typeface="Calibri"/>
                          <a:cs typeface="Times New Roman"/>
                        </a:rPr>
                        <a:t>Carente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Calibri"/>
                          <a:ea typeface="Calibri"/>
                          <a:cs typeface="Times New Roman"/>
                        </a:rPr>
                        <a:t>Critico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Calibri"/>
                          <a:cs typeface="Times New Roman"/>
                        </a:rPr>
                        <a:t>Range: 100%-90%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Calibri"/>
                          <a:cs typeface="Times New Roman"/>
                        </a:rPr>
                        <a:t>Range:89% -80%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Calibri"/>
                          <a:cs typeface="Times New Roman"/>
                        </a:rPr>
                        <a:t>Range: 79% -51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Calibri"/>
                          <a:cs typeface="Times New Roman"/>
                        </a:rPr>
                        <a:t>Range:50%-0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9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Calibri"/>
                          <a:cs typeface="Times New Roman"/>
                        </a:rPr>
                        <a:t>Tutti i singoli controlli sono adeguati ovvero un controllo presenta degli aspetti migliorativi volti a ottimizzare il sistema di controllo ritenuto complessivamente soddisfacente.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Calibri"/>
                          <a:cs typeface="Times New Roman"/>
                        </a:rPr>
                        <a:t>Un controllo presenta la necessità di interventi sostanziali ovvero due controlli presentano aspetti migliorativi volti a ottimizzare il sistema di controllo ritenuto complessivamente soddisfacente.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libri"/>
                          <a:ea typeface="Calibri"/>
                          <a:cs typeface="Times New Roman"/>
                        </a:rPr>
                        <a:t>Almeno due controlli presentano la necessità di interventi sostanziali ovvero più controlli presentano aspetti migliorativi volti a ottimizzare il sistema di controllo ritenuto complessivamente non soddisfacente.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Calibri"/>
                          <a:ea typeface="Calibri"/>
                          <a:cs typeface="Times New Roman"/>
                        </a:rPr>
                        <a:t>La maggior parte dei controlli presentano la necessità di interventi sostanziali ovvero presentano aspetti migliorativi volti a ottimizzare il sistema di controllo ritenuto complessivamente non soddisfacente.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29</a:t>
            </a:fld>
            <a:endParaRPr lang="it-IT"/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5286375" cy="49911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323528" y="-99392"/>
            <a:ext cx="8496944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gestione del rischio “corruzione</a:t>
            </a:r>
            <a: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b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valutazione del sistema di controllo 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79512" y="107576"/>
            <a:ext cx="8712967" cy="1336956"/>
          </a:xfrm>
        </p:spPr>
        <p:txBody>
          <a:bodyPr/>
          <a:lstStyle/>
          <a:p>
            <a:r>
              <a:rPr lang="it-IT" sz="3600" dirty="0" smtClean="0">
                <a:solidFill>
                  <a:schemeClr val="accent2"/>
                </a:solidFill>
                <a:latin typeface="Calibri" pitchFamily="34" charset="0"/>
              </a:rPr>
              <a:t> Premessa</a:t>
            </a:r>
            <a:endParaRPr lang="it-IT" sz="36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>
          <a:xfrm>
            <a:off x="539552" y="1556792"/>
            <a:ext cx="8042276" cy="4343400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it-IT" sz="18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>
              <a:buNone/>
            </a:pP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Il CONI è un Ente Pubblico posto sotto la vigilanza della Presidenza del Consiglio dei Ministri e costituisce la confederazione delle federazioni sportive nazionali e delle discipline associate. </a:t>
            </a:r>
          </a:p>
          <a:p>
            <a:pPr>
              <a:buNone/>
            </a:pP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CONI Servizi S.p.A. è una società di diritto privato interamente partecipata dal Ministero Economia e Finanze (“MEF”), con il compito di espletare l’attività strumentale per l’attuazione dei compiti dell’Ente Pubblico CONI. </a:t>
            </a:r>
          </a:p>
          <a:p>
            <a:pPr lvl="0"/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è succeduta al CONI in tutti i rapporti attivi e passivi, compresi quelli di finanziamento con gli Istituti di Credito;</a:t>
            </a:r>
          </a:p>
          <a:p>
            <a:pPr lvl="0"/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ha assunto in carico tutto il personale alle dipendenze CONI;</a:t>
            </a:r>
          </a:p>
          <a:p>
            <a:pPr lvl="0"/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è succeduta nella titolarità dei beni facenti capo all’Ente Pubblico CONI.</a:t>
            </a:r>
          </a:p>
          <a:p>
            <a:pPr marL="0" indent="0" algn="just">
              <a:buNone/>
            </a:pPr>
            <a:endParaRPr lang="it-IT" sz="1800" dirty="0" smtClean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2" name="Sottotitolo 2"/>
          <p:cNvSpPr txBox="1">
            <a:spLocks/>
          </p:cNvSpPr>
          <p:nvPr/>
        </p:nvSpPr>
        <p:spPr bwMode="auto">
          <a:xfrm>
            <a:off x="6228185" y="6641976"/>
            <a:ext cx="3168351" cy="31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it-IT" sz="1100" b="1" i="1" dirty="0">
                <a:latin typeface="Arial Narrow" pitchFamily="34" charset="0"/>
              </a:rPr>
              <a:t>Materiale didattico ad uso esclusivo </a:t>
            </a:r>
            <a:r>
              <a:rPr lang="it-IT" sz="1100" b="1" i="1" dirty="0" smtClean="0">
                <a:latin typeface="Arial Narrow" pitchFamily="34" charset="0"/>
              </a:rPr>
              <a:t>del CONI</a:t>
            </a:r>
            <a:endParaRPr lang="it-IT" sz="1100" b="1" i="1" dirty="0">
              <a:latin typeface="Arial Narrow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z="1600" smtClean="0"/>
              <a:pPr/>
              <a:t>3</a:t>
            </a:fld>
            <a:endParaRPr lang="it-IT" sz="1600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428" y="6058522"/>
            <a:ext cx="861693" cy="767903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b="1" dirty="0" smtClean="0">
                <a:solidFill>
                  <a:srgbClr val="FF0000"/>
                </a:solidFill>
              </a:rPr>
              <a:t>Area degli interventi con priorità immediata</a:t>
            </a:r>
            <a:r>
              <a:rPr lang="it-IT" sz="1800" dirty="0" smtClean="0"/>
              <a:t>: Il livello di rischio inerente delle attività è stato valutato “Alto” e il sistema di controllo appare complessivamente “non soddisfacente” (carente o critico) in relazione alla sua capacità di mitigare tale livello di rischio; è pertanto necessario definire e attuare interventi correttivi da realizzarsi tempestivamente dando priorità alle attività a rischio che presentano aspetti di controllo critici.</a:t>
            </a:r>
          </a:p>
          <a:p>
            <a:r>
              <a:rPr lang="it-IT" sz="1800" dirty="0" smtClean="0"/>
              <a:t> </a:t>
            </a:r>
            <a:r>
              <a:rPr lang="it-IT" sz="1800" b="1" dirty="0" smtClean="0">
                <a:solidFill>
                  <a:schemeClr val="tx1"/>
                </a:solidFill>
              </a:rPr>
              <a:t>Area degli interventi a breve termine</a:t>
            </a:r>
            <a:r>
              <a:rPr lang="it-IT" sz="1800" dirty="0" smtClean="0">
                <a:solidFill>
                  <a:srgbClr val="FFFF00"/>
                </a:solidFill>
              </a:rPr>
              <a:t>: </a:t>
            </a:r>
            <a:r>
              <a:rPr lang="it-IT" sz="1800" dirty="0" smtClean="0"/>
              <a:t>Il </a:t>
            </a:r>
            <a:r>
              <a:rPr lang="it-IT" sz="1800" dirty="0" smtClean="0"/>
              <a:t>livello di rischio inerente delle attività è stato valutato “</a:t>
            </a:r>
            <a:r>
              <a:rPr lang="it-IT" sz="1800" dirty="0" smtClean="0"/>
              <a:t>Medio/Basso</a:t>
            </a:r>
            <a:r>
              <a:rPr lang="it-IT" sz="1800" dirty="0" smtClean="0"/>
              <a:t>” e il sistema di controllo appare complessivamente “non soddisfacente” (carente o critico) relazione alla sua capacità di mitigare tale livello di rischio; è pertanto necessario definire interventi correttivi da attuarsi dando priorità agli interventi dell’area precedente, ma mantenendo un livello di attenzione costante su tali attività a rischio.</a:t>
            </a:r>
          </a:p>
          <a:p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23528" y="188640"/>
            <a:ext cx="8496944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gestione del rischio “corruzione</a:t>
            </a:r>
            <a: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b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valutazione del sistema di controllo 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800" dirty="0" smtClean="0"/>
              <a:t> </a:t>
            </a:r>
            <a:r>
              <a:rPr lang="it-IT" sz="1800" b="1" dirty="0" smtClean="0">
                <a:solidFill>
                  <a:srgbClr val="FFC000"/>
                </a:solidFill>
              </a:rPr>
              <a:t>Area del monitoraggio/interventi di medio termine</a:t>
            </a:r>
            <a:r>
              <a:rPr lang="it-IT" sz="1800" b="1" dirty="0" smtClean="0"/>
              <a:t>: </a:t>
            </a:r>
            <a:r>
              <a:rPr lang="it-IT" sz="1800" dirty="0" smtClean="0"/>
              <a:t>Il livello di rischio inerente delle attività è stato valutato “Alto” e il sistema di controllo appare complessivamente “soddisfacente” (adeguato o migliorabile) in relazione alla sua capacità di mitigare tale livello di rischio; è pertanto necessario continuare a monitorare l’effettivo funzionamento del sistema di controllo ovvero l’eventuale presenza di cambiamenti organizzativi, tecnici, procedurali,..In alcuni casi il sistema di controllo, già soddisfacente, presenta aspetti di ottimizzazione rispetto a cui valutare la possibilità di intervento dando priorità agli interventi definiti in relazione alle Aree precedenti.</a:t>
            </a:r>
          </a:p>
          <a:p>
            <a:r>
              <a:rPr lang="it-IT" sz="1800" dirty="0" smtClean="0"/>
              <a:t>         </a:t>
            </a:r>
            <a:r>
              <a:rPr lang="it-IT" sz="1800" b="1" dirty="0" smtClean="0">
                <a:solidFill>
                  <a:srgbClr val="00B050"/>
                </a:solidFill>
              </a:rPr>
              <a:t>Area delle opportunità</a:t>
            </a:r>
            <a:r>
              <a:rPr lang="it-IT" sz="1800" dirty="0" smtClean="0"/>
              <a:t>: Il livello di rischio inerente delle attività è stato valutato “Medio/Basso” e il sistema di controllo appare complessivamente “soddisfacente” (adeguato o migliorabile) in relazione alla sua capacità di mitigare tale livello di rischio; pertanto non si rilevano necessità di intervento prioritarie.</a:t>
            </a: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23528" y="188640"/>
            <a:ext cx="8496944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gestione del rischio “corruzione</a:t>
            </a:r>
            <a: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br>
              <a:rPr kumimoji="0" lang="it-IT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valutazione del sistema di controllo 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 algn="just">
              <a:spcBef>
                <a:spcPct val="20000"/>
              </a:spcBef>
              <a:buClr>
                <a:srgbClr val="FF8C0C"/>
              </a:buClr>
              <a:buSzPct val="100000"/>
              <a:buNone/>
              <a:defRPr/>
            </a:pPr>
            <a:r>
              <a:rPr lang="it-IT" sz="1900" kern="0" dirty="0" smtClean="0">
                <a:solidFill>
                  <a:schemeClr val="accent2"/>
                </a:solidFill>
                <a:latin typeface="Calibri" pitchFamily="34" charset="0"/>
              </a:rPr>
              <a:t>Il D.lgs.231/01 trae spunto dalla constatazione empirica che la radice delle “devianze” in campo economico-societario  è spesso espressione e conseguenza di una particolare strategia d’impresa, di cui i vertici sono di regola gli artefici.</a:t>
            </a:r>
          </a:p>
          <a:p>
            <a:pPr marL="273050" indent="-273050" algn="just">
              <a:spcBef>
                <a:spcPct val="20000"/>
              </a:spcBef>
              <a:buClr>
                <a:srgbClr val="FF8C0C"/>
              </a:buClr>
              <a:buSzPct val="100000"/>
              <a:buNone/>
              <a:defRPr/>
            </a:pPr>
            <a:endParaRPr lang="it-IT" sz="1900" kern="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marL="273050" indent="-273050" algn="just">
              <a:spcBef>
                <a:spcPct val="20000"/>
              </a:spcBef>
              <a:buClr>
                <a:srgbClr val="FF8C0C"/>
              </a:buClr>
              <a:buSzPct val="100000"/>
              <a:buNone/>
              <a:defRPr/>
            </a:pPr>
            <a:r>
              <a:rPr lang="it-IT" sz="1900" kern="0" dirty="0" smtClean="0">
                <a:solidFill>
                  <a:schemeClr val="accent2"/>
                </a:solidFill>
                <a:latin typeface="Calibri" pitchFamily="34" charset="0"/>
              </a:rPr>
              <a:t>Partendo </a:t>
            </a:r>
            <a:r>
              <a:rPr lang="it-IT" sz="1900" kern="0" dirty="0" smtClean="0">
                <a:solidFill>
                  <a:schemeClr val="accent2"/>
                </a:solidFill>
                <a:latin typeface="Calibri" pitchFamily="34" charset="0"/>
              </a:rPr>
              <a:t>da tale assunto, una parte della Commissione propugnava di fondare la responsabilità della persona giuridica esclusivamente sulla presenza di un reato commesso nell’interesse dell’Ente dalla persona fisica-vertice (come nel modello di responsabilità francese).</a:t>
            </a:r>
          </a:p>
          <a:p>
            <a:pPr marL="273050" indent="-273050" algn="just">
              <a:spcBef>
                <a:spcPct val="20000"/>
              </a:spcBef>
              <a:buClr>
                <a:srgbClr val="FF8C0C"/>
              </a:buClr>
              <a:buSzPct val="100000"/>
              <a:buNone/>
              <a:defRPr/>
            </a:pPr>
            <a:endParaRPr lang="it-IT" sz="1900" kern="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marL="273050" indent="-273050" algn="just">
              <a:spcBef>
                <a:spcPct val="20000"/>
              </a:spcBef>
              <a:buClr>
                <a:srgbClr val="FF8C0C"/>
              </a:buClr>
              <a:buSzPct val="100000"/>
              <a:buNone/>
              <a:defRPr/>
            </a:pPr>
            <a:r>
              <a:rPr lang="it-IT" sz="1900" kern="0" dirty="0" smtClean="0">
                <a:solidFill>
                  <a:schemeClr val="accent2"/>
                </a:solidFill>
                <a:latin typeface="Calibri" pitchFamily="34" charset="0"/>
              </a:rPr>
              <a:t>Tuttavia </a:t>
            </a:r>
            <a:r>
              <a:rPr lang="it-IT" sz="1900" kern="0" dirty="0" smtClean="0">
                <a:solidFill>
                  <a:schemeClr val="accent2"/>
                </a:solidFill>
                <a:latin typeface="Calibri" pitchFamily="34" charset="0"/>
              </a:rPr>
              <a:t>se si assume che il reato commesso dal vertice di regola coinvolge sempre l’ente poiché ne rappresenta la volontà, agendo “in nome e per conto”, viene meno l’ipotesi plausibile che le scelte di un soggetto apicale non sempre rispecchino la politica dell’Ente.</a:t>
            </a:r>
          </a:p>
          <a:p>
            <a:pPr marL="273050" indent="-273050" algn="just">
              <a:spcBef>
                <a:spcPct val="20000"/>
              </a:spcBef>
              <a:buClr>
                <a:srgbClr val="FF8C0C"/>
              </a:buClr>
              <a:buSzPct val="100000"/>
              <a:buNone/>
              <a:defRPr/>
            </a:pPr>
            <a:endParaRPr lang="it-IT" sz="1900" kern="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marL="273050" indent="-273050" algn="just">
              <a:spcBef>
                <a:spcPct val="20000"/>
              </a:spcBef>
              <a:buClr>
                <a:srgbClr val="FF8C0C"/>
              </a:buClr>
              <a:buSzPct val="100000"/>
              <a:buNone/>
              <a:defRPr/>
            </a:pPr>
            <a:r>
              <a:rPr lang="it-IT" sz="1900" kern="0" dirty="0" smtClean="0">
                <a:solidFill>
                  <a:schemeClr val="accent2"/>
                </a:solidFill>
                <a:latin typeface="Calibri" pitchFamily="34" charset="0"/>
              </a:rPr>
              <a:t>In  </a:t>
            </a:r>
            <a:r>
              <a:rPr lang="it-IT" sz="1900" kern="0" dirty="0" smtClean="0">
                <a:solidFill>
                  <a:schemeClr val="accent2"/>
                </a:solidFill>
                <a:latin typeface="Calibri" pitchFamily="34" charset="0"/>
              </a:rPr>
              <a:t>questo senso, si è consentito all’Ente di provare di aver compiuto tutti gli sforzi  che erano in suo potere per controllare il vertice infedele (inversione dell’onere della prova)  </a:t>
            </a:r>
          </a:p>
          <a:p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sz="3600" dirty="0" smtClean="0">
                <a:solidFill>
                  <a:schemeClr val="accent2"/>
                </a:solidFill>
                <a:latin typeface="Calibri" pitchFamily="34" charset="0"/>
              </a:rPr>
              <a:t>L’evoluzione </a:t>
            </a:r>
            <a:r>
              <a:rPr lang="it-IT" sz="3600" dirty="0" smtClean="0">
                <a:solidFill>
                  <a:schemeClr val="accent2"/>
                </a:solidFill>
                <a:latin typeface="Calibri" pitchFamily="34" charset="0"/>
              </a:rPr>
              <a:t>Normativa “anticorruzione</a:t>
            </a:r>
            <a:r>
              <a:rPr lang="it-IT" sz="3600" dirty="0" smtClean="0">
                <a:solidFill>
                  <a:schemeClr val="accent2"/>
                </a:solidFill>
              </a:rPr>
              <a:t>”</a:t>
            </a:r>
            <a:r>
              <a:rPr lang="it-IT" sz="3600" dirty="0" smtClean="0">
                <a:solidFill>
                  <a:schemeClr val="accent2"/>
                </a:solidFill>
              </a:rPr>
              <a:t/>
            </a:r>
            <a:br>
              <a:rPr lang="it-IT" sz="3600" dirty="0" smtClean="0">
                <a:solidFill>
                  <a:schemeClr val="accent2"/>
                </a:solidFill>
              </a:rPr>
            </a:br>
            <a:r>
              <a:rPr lang="it-IT" sz="2800" dirty="0" smtClean="0">
                <a:solidFill>
                  <a:schemeClr val="accent2"/>
                </a:solidFill>
                <a:latin typeface="Calibri" pitchFamily="34" charset="0"/>
              </a:rPr>
              <a:t> Il Decreto 231</a:t>
            </a:r>
            <a:endParaRPr lang="it-IT" sz="2800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086600" y="6515100"/>
            <a:ext cx="1527175" cy="152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4572000" y="1279400"/>
            <a:ext cx="0" cy="503238"/>
          </a:xfrm>
          <a:prstGeom prst="line">
            <a:avLst/>
          </a:prstGeom>
          <a:noFill/>
          <a:ln w="5080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it-IT" dirty="0">
              <a:solidFill>
                <a:schemeClr val="accent5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4571430" y="2349227"/>
            <a:ext cx="570" cy="3456806"/>
          </a:xfrm>
          <a:prstGeom prst="line">
            <a:avLst/>
          </a:prstGeom>
          <a:noFill/>
          <a:ln w="5080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it-IT" dirty="0">
              <a:solidFill>
                <a:schemeClr val="accent5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5580063" y="1339725"/>
            <a:ext cx="2520950" cy="338554"/>
          </a:xfrm>
          <a:prstGeom prst="rect">
            <a:avLst/>
          </a:prstGeom>
          <a:ln>
            <a:solidFill>
              <a:srgbClr val="FF8C0C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sz="1600" b="1" kern="0" dirty="0">
                <a:solidFill>
                  <a:srgbClr val="FF8C0C"/>
                </a:solidFill>
                <a:latin typeface="+mj-lt"/>
              </a:rPr>
              <a:t>N</a:t>
            </a:r>
            <a:r>
              <a:rPr lang="it-IT" sz="1600" b="1" kern="0" dirty="0" smtClean="0">
                <a:solidFill>
                  <a:srgbClr val="FF8C0C"/>
                </a:solidFill>
                <a:latin typeface="+mj-lt"/>
              </a:rPr>
              <a:t>on </a:t>
            </a:r>
            <a:r>
              <a:rPr lang="it-IT" sz="1600" b="1" kern="0" dirty="0">
                <a:solidFill>
                  <a:srgbClr val="FF8C0C"/>
                </a:solidFill>
                <a:latin typeface="+mj-lt"/>
              </a:rPr>
              <a:t>si </a:t>
            </a:r>
            <a:r>
              <a:rPr lang="it-IT" sz="1600" b="1" kern="0" dirty="0" smtClean="0">
                <a:solidFill>
                  <a:srgbClr val="FF8C0C"/>
                </a:solidFill>
                <a:latin typeface="+mj-lt"/>
              </a:rPr>
              <a:t>applica</a:t>
            </a:r>
            <a:endParaRPr lang="it-IT" sz="1600" b="1" kern="0" dirty="0">
              <a:solidFill>
                <a:srgbClr val="FF8C0C"/>
              </a:solidFill>
              <a:latin typeface="+mj-lt"/>
            </a:endParaRPr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>
            <a:off x="2051497" y="1925513"/>
            <a:ext cx="648295" cy="45428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7F7F7F">
              <a:alpha val="74509"/>
            </a:srgbClr>
          </a:solidFill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it-IT" sz="2000" b="1">
              <a:latin typeface="+mj-lt"/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1163638" y="1339725"/>
            <a:ext cx="2520950" cy="338554"/>
          </a:xfrm>
          <a:prstGeom prst="rect">
            <a:avLst/>
          </a:prstGeom>
          <a:ln>
            <a:solidFill>
              <a:srgbClr val="FF8C0C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sz="1600" b="1" kern="0" dirty="0">
                <a:solidFill>
                  <a:srgbClr val="FF8C0C"/>
                </a:solidFill>
                <a:latin typeface="+mj-lt"/>
              </a:rPr>
              <a:t>S</a:t>
            </a:r>
            <a:r>
              <a:rPr lang="it-IT" sz="1600" b="1" kern="0" dirty="0" smtClean="0">
                <a:solidFill>
                  <a:srgbClr val="FF8C0C"/>
                </a:solidFill>
                <a:latin typeface="+mj-lt"/>
              </a:rPr>
              <a:t>i applica</a:t>
            </a:r>
            <a:endParaRPr lang="it-IT" sz="1600" b="1" kern="0" dirty="0">
              <a:solidFill>
                <a:srgbClr val="FF8C0C"/>
              </a:solidFill>
              <a:latin typeface="+mj-lt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88" y="2492102"/>
            <a:ext cx="4104000" cy="345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>
              <a:spcBef>
                <a:spcPct val="20000"/>
              </a:spcBef>
              <a:buClr>
                <a:srgbClr val="FF8C0C"/>
              </a:buClr>
              <a:buSzPct val="100000"/>
              <a:buFont typeface="Arial" pitchFamily="34" charset="0"/>
              <a:buChar char="•"/>
              <a:defRPr/>
            </a:pPr>
            <a:r>
              <a:rPr lang="it-IT" kern="0" dirty="0" smtClean="0">
                <a:solidFill>
                  <a:schemeClr val="accent2"/>
                </a:solidFill>
                <a:latin typeface="Calibri" pitchFamily="34" charset="0"/>
              </a:rPr>
              <a:t>agli </a:t>
            </a:r>
            <a:r>
              <a:rPr lang="it-IT" b="1" kern="0" dirty="0" smtClean="0">
                <a:solidFill>
                  <a:schemeClr val="accent2"/>
                </a:solidFill>
                <a:latin typeface="Calibri" pitchFamily="34" charset="0"/>
              </a:rPr>
              <a:t>Enti</a:t>
            </a:r>
            <a:r>
              <a:rPr lang="it-IT" kern="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it-IT" b="1" kern="0" dirty="0">
                <a:solidFill>
                  <a:schemeClr val="accent2"/>
                </a:solidFill>
                <a:latin typeface="Calibri" pitchFamily="34" charset="0"/>
              </a:rPr>
              <a:t>a soggettività </a:t>
            </a:r>
            <a:r>
              <a:rPr lang="it-IT" b="1" kern="0" dirty="0" smtClean="0">
                <a:solidFill>
                  <a:schemeClr val="accent2"/>
                </a:solidFill>
                <a:latin typeface="Calibri" pitchFamily="34" charset="0"/>
              </a:rPr>
              <a:t>privata </a:t>
            </a:r>
            <a:r>
              <a:rPr lang="it-IT" kern="0" dirty="0" smtClean="0">
                <a:solidFill>
                  <a:schemeClr val="accent2"/>
                </a:solidFill>
                <a:latin typeface="Calibri" pitchFamily="34" charset="0"/>
              </a:rPr>
              <a:t>(</a:t>
            </a:r>
            <a:r>
              <a:rPr lang="it-IT" i="1" kern="0" dirty="0" smtClean="0">
                <a:solidFill>
                  <a:schemeClr val="accent2"/>
                </a:solidFill>
                <a:latin typeface="Calibri" pitchFamily="34" charset="0"/>
              </a:rPr>
              <a:t>concetto più ampio di persona giuridica che ricomprende anche le società di fatto o irregolari ovvero prive di personalità giuridica</a:t>
            </a:r>
            <a:r>
              <a:rPr lang="it-IT" kern="0" dirty="0" smtClean="0">
                <a:solidFill>
                  <a:schemeClr val="accent2"/>
                </a:solidFill>
                <a:latin typeface="Calibri" pitchFamily="34" charset="0"/>
              </a:rPr>
              <a:t>), </a:t>
            </a:r>
            <a:r>
              <a:rPr lang="it-IT" kern="0" dirty="0">
                <a:solidFill>
                  <a:schemeClr val="accent2"/>
                </a:solidFill>
                <a:latin typeface="Calibri" pitchFamily="34" charset="0"/>
              </a:rPr>
              <a:t>ovvero gli enti dotati di personalità giuridica ed associazioni “anche prive” di </a:t>
            </a:r>
            <a:r>
              <a:rPr lang="it-IT" kern="0" dirty="0" smtClean="0">
                <a:solidFill>
                  <a:schemeClr val="accent2"/>
                </a:solidFill>
                <a:latin typeface="Calibri" pitchFamily="34" charset="0"/>
              </a:rPr>
              <a:t>personalità </a:t>
            </a:r>
            <a:r>
              <a:rPr lang="it-IT" kern="0" dirty="0" smtClean="0">
                <a:solidFill>
                  <a:schemeClr val="accent2"/>
                </a:solidFill>
                <a:latin typeface="Calibri" pitchFamily="34" charset="0"/>
              </a:rPr>
              <a:t>giuridica;</a:t>
            </a:r>
            <a:endParaRPr lang="it-IT" kern="0" dirty="0">
              <a:solidFill>
                <a:schemeClr val="accent2"/>
              </a:solidFill>
              <a:latin typeface="Calibri" pitchFamily="34" charset="0"/>
            </a:endParaRPr>
          </a:p>
          <a:p>
            <a:pPr marL="273050" indent="-273050" algn="just">
              <a:spcBef>
                <a:spcPct val="20000"/>
              </a:spcBef>
              <a:buClr>
                <a:srgbClr val="FF8C0C"/>
              </a:buClr>
              <a:buSzPct val="100000"/>
              <a:buFont typeface="Arial" pitchFamily="34" charset="0"/>
              <a:buChar char="•"/>
              <a:defRPr/>
            </a:pPr>
            <a:r>
              <a:rPr lang="it-IT" b="1" kern="0" dirty="0" smtClean="0">
                <a:solidFill>
                  <a:schemeClr val="accent2"/>
                </a:solidFill>
                <a:latin typeface="Calibri" pitchFamily="34" charset="0"/>
              </a:rPr>
              <a:t>agli </a:t>
            </a:r>
            <a:r>
              <a:rPr lang="it-IT" b="1" kern="0" dirty="0" smtClean="0">
                <a:solidFill>
                  <a:schemeClr val="accent2"/>
                </a:solidFill>
                <a:latin typeface="Calibri" pitchFamily="34" charset="0"/>
              </a:rPr>
              <a:t>Enti </a:t>
            </a:r>
            <a:r>
              <a:rPr lang="it-IT" b="1" kern="0" dirty="0">
                <a:solidFill>
                  <a:schemeClr val="accent2"/>
                </a:solidFill>
                <a:latin typeface="Calibri" pitchFamily="34" charset="0"/>
              </a:rPr>
              <a:t>a soggettività </a:t>
            </a:r>
            <a:r>
              <a:rPr lang="it-IT" b="1" kern="0" dirty="0" smtClean="0">
                <a:solidFill>
                  <a:schemeClr val="accent2"/>
                </a:solidFill>
                <a:latin typeface="Calibri" pitchFamily="34" charset="0"/>
              </a:rPr>
              <a:t>pubblica, </a:t>
            </a:r>
            <a:r>
              <a:rPr lang="it-IT" b="1" kern="0" dirty="0">
                <a:solidFill>
                  <a:schemeClr val="accent2"/>
                </a:solidFill>
                <a:latin typeface="Calibri" pitchFamily="34" charset="0"/>
              </a:rPr>
              <a:t>ma privi di poteri pubblici </a:t>
            </a:r>
            <a:r>
              <a:rPr lang="it-IT" kern="0" dirty="0">
                <a:solidFill>
                  <a:schemeClr val="accent2"/>
                </a:solidFill>
                <a:latin typeface="Calibri" pitchFamily="34" charset="0"/>
              </a:rPr>
              <a:t>(c.d. “enti pubblici economici</a:t>
            </a:r>
            <a:r>
              <a:rPr lang="it-IT" kern="0" dirty="0" smtClean="0">
                <a:solidFill>
                  <a:schemeClr val="accent2"/>
                </a:solidFill>
                <a:latin typeface="Calibri" pitchFamily="34" charset="0"/>
              </a:rPr>
              <a:t>” es. ASL, ecc);</a:t>
            </a:r>
            <a:endParaRPr lang="it-IT" kern="0" dirty="0">
              <a:solidFill>
                <a:schemeClr val="accent2"/>
              </a:solidFill>
              <a:latin typeface="Calibri" pitchFamily="34" charset="0"/>
            </a:endParaRPr>
          </a:p>
          <a:p>
            <a:pPr marL="273050" indent="-273050" algn="just">
              <a:spcBef>
                <a:spcPct val="20000"/>
              </a:spcBef>
              <a:buClr>
                <a:srgbClr val="FF8C0C"/>
              </a:buClr>
              <a:buSzPct val="100000"/>
              <a:buFont typeface="Arial" pitchFamily="34" charset="0"/>
              <a:buChar char="•"/>
              <a:defRPr/>
            </a:pPr>
            <a:r>
              <a:rPr lang="it-IT" b="1" kern="0" dirty="0" smtClean="0">
                <a:solidFill>
                  <a:schemeClr val="accent2"/>
                </a:solidFill>
                <a:latin typeface="Calibri" pitchFamily="34" charset="0"/>
              </a:rPr>
              <a:t>agli </a:t>
            </a:r>
            <a:r>
              <a:rPr lang="it-IT" b="1" kern="0" dirty="0" smtClean="0">
                <a:solidFill>
                  <a:schemeClr val="accent2"/>
                </a:solidFill>
                <a:latin typeface="Calibri" pitchFamily="34" charset="0"/>
              </a:rPr>
              <a:t>Enti </a:t>
            </a:r>
            <a:r>
              <a:rPr lang="it-IT" b="1" kern="0" dirty="0">
                <a:solidFill>
                  <a:schemeClr val="accent2"/>
                </a:solidFill>
                <a:latin typeface="Calibri" pitchFamily="34" charset="0"/>
              </a:rPr>
              <a:t>a soggettività mista pubblica / privata</a:t>
            </a:r>
            <a:r>
              <a:rPr lang="it-IT" kern="0" dirty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it-IT" kern="0" dirty="0" smtClean="0">
                <a:solidFill>
                  <a:schemeClr val="accent2"/>
                </a:solidFill>
                <a:latin typeface="Calibri" pitchFamily="34" charset="0"/>
              </a:rPr>
              <a:t>(es. società municipalizzate, ecc).</a:t>
            </a:r>
            <a:endParaRPr lang="it-IT" kern="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16016" y="2420888"/>
            <a:ext cx="4112714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>
              <a:spcBef>
                <a:spcPct val="20000"/>
              </a:spcBef>
              <a:buClr>
                <a:srgbClr val="FF8C0C"/>
              </a:buClr>
              <a:buSzPct val="100000"/>
              <a:buFont typeface="Arial" pitchFamily="34" charset="0"/>
              <a:buChar char="•"/>
              <a:defRPr/>
            </a:pPr>
            <a:r>
              <a:rPr lang="it-IT" b="1" kern="0" dirty="0" smtClean="0">
                <a:solidFill>
                  <a:schemeClr val="accent2"/>
                </a:solidFill>
                <a:latin typeface="Calibri" pitchFamily="34" charset="0"/>
              </a:rPr>
              <a:t>allo Stato</a:t>
            </a:r>
            <a:r>
              <a:rPr lang="it-IT" kern="0" dirty="0" smtClean="0">
                <a:solidFill>
                  <a:schemeClr val="accent2"/>
                </a:solidFill>
                <a:latin typeface="Calibri" pitchFamily="34" charset="0"/>
              </a:rPr>
              <a:t>;</a:t>
            </a:r>
            <a:endParaRPr lang="it-IT" kern="0" dirty="0">
              <a:solidFill>
                <a:schemeClr val="accent2"/>
              </a:solidFill>
              <a:latin typeface="Calibri" pitchFamily="34" charset="0"/>
            </a:endParaRPr>
          </a:p>
          <a:p>
            <a:pPr marL="180975" indent="-180975" algn="just">
              <a:buClr>
                <a:srgbClr val="FF8C0C"/>
              </a:buClr>
              <a:buSzPct val="100000"/>
              <a:buFont typeface="Arial" pitchFamily="34" charset="0"/>
              <a:buChar char="•"/>
              <a:defRPr/>
            </a:pPr>
            <a:endParaRPr lang="it-IT" kern="0" dirty="0">
              <a:solidFill>
                <a:schemeClr val="accent2"/>
              </a:solidFill>
              <a:latin typeface="Calibri" pitchFamily="34" charset="0"/>
            </a:endParaRPr>
          </a:p>
          <a:p>
            <a:pPr marL="273050" indent="-273050" algn="just">
              <a:spcBef>
                <a:spcPct val="20000"/>
              </a:spcBef>
              <a:buClr>
                <a:srgbClr val="FF8C0C"/>
              </a:buClr>
              <a:buSzPct val="100000"/>
              <a:buFont typeface="Arial" pitchFamily="34" charset="0"/>
              <a:buChar char="•"/>
              <a:defRPr/>
            </a:pPr>
            <a:r>
              <a:rPr lang="it-IT" b="1" kern="0" dirty="0" smtClean="0">
                <a:solidFill>
                  <a:schemeClr val="accent2"/>
                </a:solidFill>
                <a:latin typeface="Calibri" pitchFamily="34" charset="0"/>
              </a:rPr>
              <a:t>agli Enti </a:t>
            </a:r>
            <a:r>
              <a:rPr lang="it-IT" b="1" kern="0" dirty="0">
                <a:solidFill>
                  <a:schemeClr val="accent2"/>
                </a:solidFill>
                <a:latin typeface="Calibri" pitchFamily="34" charset="0"/>
              </a:rPr>
              <a:t>pubblici territoriali </a:t>
            </a:r>
            <a:r>
              <a:rPr lang="it-IT" kern="0" dirty="0">
                <a:solidFill>
                  <a:schemeClr val="accent2"/>
                </a:solidFill>
                <a:latin typeface="Calibri" pitchFamily="34" charset="0"/>
              </a:rPr>
              <a:t>(ad esempio, i Comuni</a:t>
            </a:r>
            <a:r>
              <a:rPr lang="it-IT" kern="0" dirty="0" smtClean="0">
                <a:solidFill>
                  <a:schemeClr val="accent2"/>
                </a:solidFill>
                <a:latin typeface="Calibri" pitchFamily="34" charset="0"/>
              </a:rPr>
              <a:t>);</a:t>
            </a:r>
            <a:endParaRPr lang="it-IT" kern="0" dirty="0">
              <a:solidFill>
                <a:schemeClr val="accent2"/>
              </a:solidFill>
              <a:latin typeface="Calibri" pitchFamily="34" charset="0"/>
            </a:endParaRPr>
          </a:p>
          <a:p>
            <a:pPr marL="273050" indent="-273050" algn="just">
              <a:spcBef>
                <a:spcPct val="20000"/>
              </a:spcBef>
              <a:buClr>
                <a:srgbClr val="FF8C0C"/>
              </a:buClr>
              <a:buSzPct val="100000"/>
              <a:buFont typeface="Arial" pitchFamily="34" charset="0"/>
              <a:buChar char="•"/>
              <a:defRPr/>
            </a:pPr>
            <a:endParaRPr lang="it-IT" kern="0" dirty="0">
              <a:solidFill>
                <a:schemeClr val="accent2"/>
              </a:solidFill>
              <a:latin typeface="Calibri" pitchFamily="34" charset="0"/>
            </a:endParaRPr>
          </a:p>
          <a:p>
            <a:pPr marL="273050" indent="-273050" algn="just">
              <a:spcBef>
                <a:spcPct val="20000"/>
              </a:spcBef>
              <a:buClr>
                <a:srgbClr val="FF8C0C"/>
              </a:buClr>
              <a:buSzPct val="100000"/>
              <a:buFont typeface="Arial" pitchFamily="34" charset="0"/>
              <a:buChar char="•"/>
              <a:defRPr/>
            </a:pPr>
            <a:r>
              <a:rPr lang="it-IT" b="1" kern="0" dirty="0" smtClean="0">
                <a:solidFill>
                  <a:schemeClr val="accent2"/>
                </a:solidFill>
                <a:latin typeface="Calibri" pitchFamily="34" charset="0"/>
              </a:rPr>
              <a:t>agli Enti </a:t>
            </a:r>
            <a:r>
              <a:rPr lang="it-IT" b="1" kern="0" dirty="0">
                <a:solidFill>
                  <a:schemeClr val="accent2"/>
                </a:solidFill>
                <a:latin typeface="Calibri" pitchFamily="34" charset="0"/>
              </a:rPr>
              <a:t>pubblici non economici </a:t>
            </a:r>
            <a:r>
              <a:rPr lang="it-IT" kern="0" dirty="0">
                <a:solidFill>
                  <a:schemeClr val="accent2"/>
                </a:solidFill>
                <a:latin typeface="Calibri" pitchFamily="34" charset="0"/>
              </a:rPr>
              <a:t>nonché agli enti che svolgono funzioni di rilievo costituzionale (ad esempio i partiti, i sindacati, ecc</a:t>
            </a:r>
            <a:r>
              <a:rPr lang="it-IT" kern="0" dirty="0" smtClean="0">
                <a:solidFill>
                  <a:schemeClr val="accent2"/>
                </a:solidFill>
                <a:latin typeface="Calibri" pitchFamily="34" charset="0"/>
              </a:rPr>
              <a:t>.).</a:t>
            </a:r>
            <a:endParaRPr lang="it-IT" kern="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3" name="AutoShape 24"/>
          <p:cNvSpPr>
            <a:spLocks noChangeArrowheads="1"/>
          </p:cNvSpPr>
          <p:nvPr/>
        </p:nvSpPr>
        <p:spPr bwMode="auto">
          <a:xfrm>
            <a:off x="6444208" y="1894597"/>
            <a:ext cx="648295" cy="45428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7F7F7F">
              <a:alpha val="74509"/>
            </a:srgbClr>
          </a:solidFill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it-IT" sz="2000" b="1">
              <a:latin typeface="+mj-lt"/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549275" y="-171400"/>
            <a:ext cx="8042276" cy="1336956"/>
          </a:xfrm>
        </p:spPr>
        <p:txBody>
          <a:bodyPr/>
          <a:lstStyle/>
          <a:p>
            <a:r>
              <a:rPr lang="it-IT" sz="3600" dirty="0" smtClean="0">
                <a:solidFill>
                  <a:schemeClr val="accent2"/>
                </a:solidFill>
                <a:latin typeface="Calibri" pitchFamily="34" charset="0"/>
              </a:rPr>
              <a:t>L’evoluzione </a:t>
            </a:r>
            <a:r>
              <a:rPr lang="it-IT" sz="3600" dirty="0" smtClean="0">
                <a:solidFill>
                  <a:schemeClr val="accent2"/>
                </a:solidFill>
                <a:latin typeface="Calibri" pitchFamily="34" charset="0"/>
              </a:rPr>
              <a:t>Normativa “anticorruzione</a:t>
            </a:r>
            <a:r>
              <a:rPr lang="it-IT" sz="3600" dirty="0" smtClean="0">
                <a:solidFill>
                  <a:schemeClr val="accent2"/>
                </a:solidFill>
              </a:rPr>
              <a:t>”</a:t>
            </a:r>
            <a:r>
              <a:rPr lang="it-IT" sz="3600" dirty="0" smtClean="0">
                <a:solidFill>
                  <a:schemeClr val="accent2"/>
                </a:solidFill>
              </a:rPr>
              <a:t/>
            </a:r>
            <a:br>
              <a:rPr lang="it-IT" sz="3600" dirty="0" smtClean="0">
                <a:solidFill>
                  <a:schemeClr val="accent2"/>
                </a:solidFill>
              </a:rPr>
            </a:br>
            <a:r>
              <a:rPr lang="it-IT" sz="2800" dirty="0" smtClean="0">
                <a:solidFill>
                  <a:schemeClr val="accent2"/>
                </a:solidFill>
                <a:latin typeface="Calibri" pitchFamily="34" charset="0"/>
              </a:rPr>
              <a:t> Il Decreto 231</a:t>
            </a:r>
            <a:endParaRPr lang="it-IT" sz="2800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6</a:t>
            </a:fld>
            <a:endParaRPr lang="it-IT"/>
          </a:p>
        </p:txBody>
      </p:sp>
      <p:graphicFrame>
        <p:nvGraphicFramePr>
          <p:cNvPr id="5" name="Table 11"/>
          <p:cNvGraphicFramePr>
            <a:graphicFrameLocks noGrp="1"/>
          </p:cNvGraphicFramePr>
          <p:nvPr/>
        </p:nvGraphicFramePr>
        <p:xfrm>
          <a:off x="395537" y="1416784"/>
          <a:ext cx="8280152" cy="507033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978080"/>
                <a:gridCol w="1662846"/>
                <a:gridCol w="5639226"/>
              </a:tblGrid>
              <a:tr h="431254">
                <a:tc>
                  <a:txBody>
                    <a:bodyPr/>
                    <a:lstStyle/>
                    <a:p>
                      <a:r>
                        <a:rPr lang="it-IT" sz="1200" b="1" i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2001</a:t>
                      </a:r>
                      <a:endParaRPr lang="it-IT" sz="1200" b="1" i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it-IT" sz="1200" b="1" i="0" dirty="0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Artt. 24 e 25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it-IT" sz="1200" b="1" i="0" dirty="0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Art. </a:t>
                      </a:r>
                      <a:r>
                        <a:rPr lang="it-IT" sz="1200" b="1" i="0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25-bis</a:t>
                      </a:r>
                      <a:endParaRPr lang="it-IT" sz="1200" b="1" i="0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Tahoma" pitchFamily="34" charset="0"/>
                        </a:rPr>
                        <a:t>Reati contro la Pubblica Amministrazione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Tahoma" pitchFamily="34" charset="0"/>
                        </a:rPr>
                        <a:t>Falsità in monete, in carte di pubblico credito e in valori di bollo</a:t>
                      </a:r>
                      <a:endParaRPr lang="it-IT" sz="1200" i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b="1" i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2002</a:t>
                      </a:r>
                      <a:endParaRPr lang="it-IT" sz="1200" b="1" i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it-IT" sz="1200" b="1" i="0" dirty="0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Art. </a:t>
                      </a:r>
                      <a:r>
                        <a:rPr lang="it-IT" sz="1200" b="1" i="0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25-ter</a:t>
                      </a:r>
                      <a:endParaRPr lang="it-IT" sz="1200" b="1" i="0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Tahoma" pitchFamily="34" charset="0"/>
                        </a:rPr>
                        <a:t>Reati societari</a:t>
                      </a:r>
                      <a:endParaRPr lang="it-IT" sz="1200" i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3256">
                <a:tc>
                  <a:txBody>
                    <a:bodyPr/>
                    <a:lstStyle/>
                    <a:p>
                      <a:r>
                        <a:rPr lang="it-IT" sz="1200" b="1" i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2003</a:t>
                      </a:r>
                      <a:endParaRPr lang="it-IT" sz="1200" b="1" i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it-IT" sz="1200" b="1" i="0" dirty="0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Art. </a:t>
                      </a:r>
                      <a:r>
                        <a:rPr lang="it-IT" sz="1200" b="1" i="0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25-quater</a:t>
                      </a:r>
                      <a:endParaRPr lang="it-IT" sz="1200" b="1" i="0" dirty="0" smtClean="0">
                        <a:solidFill>
                          <a:schemeClr val="accent2"/>
                        </a:solidFill>
                        <a:latin typeface="Calibri" pitchFamily="34" charset="0"/>
                        <a:cs typeface="Tahoma" pitchFamily="34" charset="0"/>
                      </a:endParaRP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it-IT" sz="1200" b="1" i="0" dirty="0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Art. </a:t>
                      </a:r>
                      <a:r>
                        <a:rPr lang="it-IT" sz="1200" b="1" i="0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25-quinquies</a:t>
                      </a:r>
                      <a:endParaRPr lang="it-IT" sz="1200" b="1" i="0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Tahoma" pitchFamily="34" charset="0"/>
                        </a:rPr>
                        <a:t>Delitti aventi finalità di terrorismo o di eversione dell’ordine democratico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Tahoma" pitchFamily="34" charset="0"/>
                        </a:rPr>
                        <a:t>Delitti contro la personalità individuale</a:t>
                      </a:r>
                      <a:endParaRPr lang="it-IT" sz="1200" i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b="1" i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2005</a:t>
                      </a:r>
                      <a:endParaRPr lang="it-IT" sz="1200" b="1" i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it-IT" sz="1200" b="1" i="0" dirty="0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Art. </a:t>
                      </a:r>
                      <a:r>
                        <a:rPr lang="it-IT" sz="1200" b="1" i="0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25-sexies</a:t>
                      </a:r>
                      <a:endParaRPr lang="it-IT" sz="1200" b="1" i="0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Tahoma" pitchFamily="34" charset="0"/>
                        </a:rPr>
                        <a:t> Reati di abuso di informazioni privilegiate e manipolazione del mercato</a:t>
                      </a:r>
                      <a:endParaRPr lang="it-IT" sz="1200" i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b="1" i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2006</a:t>
                      </a:r>
                      <a:endParaRPr lang="it-IT" sz="1200" b="1" i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it-IT" sz="1200" b="1" i="0" dirty="0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Art. </a:t>
                      </a:r>
                      <a:r>
                        <a:rPr lang="it-IT" sz="1200" b="1" i="0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25-quarter.1</a:t>
                      </a:r>
                      <a:endParaRPr lang="it-IT" sz="1200" b="1" i="0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Tahoma" pitchFamily="34" charset="0"/>
                        </a:rPr>
                        <a:t>Pratiche di mutilazione degli organi genitali femminili </a:t>
                      </a:r>
                      <a:endParaRPr lang="it-IT" sz="1200" i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6778">
                <a:tc>
                  <a:txBody>
                    <a:bodyPr/>
                    <a:lstStyle/>
                    <a:p>
                      <a:r>
                        <a:rPr lang="it-IT" sz="1200" b="1" i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2007</a:t>
                      </a:r>
                      <a:endParaRPr lang="it-IT" sz="1200" b="1" i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it-IT" sz="1200" b="1" i="0" dirty="0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Art. </a:t>
                      </a:r>
                      <a:r>
                        <a:rPr lang="it-IT" sz="1200" b="1" i="0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25-septies</a:t>
                      </a:r>
                      <a:endParaRPr lang="it-IT" sz="1200" b="1" i="0" dirty="0" smtClean="0">
                        <a:solidFill>
                          <a:schemeClr val="accent2"/>
                        </a:solidFill>
                        <a:latin typeface="Calibri" pitchFamily="34" charset="0"/>
                        <a:cs typeface="Tahoma" pitchFamily="34" charset="0"/>
                      </a:endParaRP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it-IT" sz="1200" b="1" i="0" dirty="0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Art. </a:t>
                      </a:r>
                      <a:r>
                        <a:rPr lang="it-IT" sz="1200" b="1" i="0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25-octies</a:t>
                      </a:r>
                      <a:endParaRPr lang="it-IT" sz="1200" b="1" i="0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-85725" algn="just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971675" algn="l"/>
                        </a:tabLst>
                        <a:defRPr/>
                      </a:pPr>
                      <a:r>
                        <a:rPr lang="it-IT" sz="1200" i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Tahoma" pitchFamily="34" charset="0"/>
                        </a:rPr>
                        <a:t>Reati di omicidio colposo e lesioni colpose gravi/gravissime, commessi con violazione delle norme antinfortunistiche e sulla tutela della salute e sicurezza</a:t>
                      </a:r>
                    </a:p>
                    <a:p>
                      <a:pPr marL="85725" marR="0" lvl="0" indent="-85725" algn="just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971675" algn="l"/>
                        </a:tabLst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Tahoma" pitchFamily="34" charset="0"/>
                        </a:rPr>
                        <a:t>Reati di ricettazione, riciclaggio ed impiego di denaro beni o utilità di provenienza illecita</a:t>
                      </a:r>
                      <a:endParaRPr lang="it-IT" sz="1200" i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b="1" i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2008</a:t>
                      </a:r>
                      <a:endParaRPr lang="it-IT" sz="1200" b="1" i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it-IT" sz="1200" b="1" i="0" dirty="0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Art. </a:t>
                      </a:r>
                      <a:r>
                        <a:rPr lang="it-IT" sz="1200" b="1" i="0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24-bis</a:t>
                      </a:r>
                      <a:endParaRPr lang="it-IT" sz="1200" b="1" i="0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Tahoma" pitchFamily="34" charset="0"/>
                        </a:rPr>
                        <a:t>Delitti Informatici e trattamento illecito dei dati</a:t>
                      </a:r>
                      <a:endParaRPr lang="it-IT" sz="1200" i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b="1" i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2009</a:t>
                      </a:r>
                      <a:endParaRPr lang="it-IT" sz="1200" b="1" i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it-IT" sz="1200" b="1" i="0" dirty="0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Art. </a:t>
                      </a:r>
                      <a:r>
                        <a:rPr lang="it-IT" sz="1200" b="1" i="0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24-ter</a:t>
                      </a:r>
                      <a:endParaRPr lang="it-IT" sz="1200" b="1" i="0" dirty="0" smtClean="0">
                        <a:solidFill>
                          <a:schemeClr val="accent2"/>
                        </a:solidFill>
                        <a:latin typeface="Calibri" pitchFamily="34" charset="0"/>
                        <a:cs typeface="Tahoma" pitchFamily="34" charset="0"/>
                      </a:endParaRP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it-IT" sz="1200" b="1" i="0" dirty="0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Art. </a:t>
                      </a:r>
                      <a:r>
                        <a:rPr lang="it-IT" sz="1200" b="1" i="0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25-bis</a:t>
                      </a:r>
                      <a:endParaRPr lang="it-IT" sz="1200" b="1" i="0" dirty="0" smtClean="0">
                        <a:solidFill>
                          <a:schemeClr val="accent2"/>
                        </a:solidFill>
                        <a:latin typeface="Calibri" pitchFamily="34" charset="0"/>
                        <a:cs typeface="Tahoma" pitchFamily="34" charset="0"/>
                      </a:endParaRP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it-IT" sz="1200" b="1" i="0" dirty="0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Art. </a:t>
                      </a:r>
                      <a:r>
                        <a:rPr lang="it-IT" sz="1200" b="1" i="0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25-bis.1</a:t>
                      </a:r>
                      <a:endParaRPr lang="it-IT" sz="1200" b="1" i="0" dirty="0" smtClean="0">
                        <a:solidFill>
                          <a:schemeClr val="accent2"/>
                        </a:solidFill>
                        <a:latin typeface="Calibri" pitchFamily="34" charset="0"/>
                        <a:cs typeface="Tahoma" pitchFamily="34" charset="0"/>
                      </a:endParaRP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it-IT" sz="1200" b="1" i="0" dirty="0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Art. </a:t>
                      </a:r>
                      <a:r>
                        <a:rPr lang="it-IT" sz="1200" b="1" i="0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25-novies</a:t>
                      </a:r>
                      <a:endParaRPr lang="it-IT" sz="1200" b="1" i="0" dirty="0" smtClean="0">
                        <a:solidFill>
                          <a:schemeClr val="accent2"/>
                        </a:solidFill>
                        <a:latin typeface="Calibri" pitchFamily="34" charset="0"/>
                        <a:cs typeface="Tahoma" pitchFamily="34" charset="0"/>
                      </a:endParaRP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it-IT" sz="1200" b="1" i="0" dirty="0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Art. </a:t>
                      </a:r>
                      <a:r>
                        <a:rPr lang="it-IT" sz="1200" b="1" i="0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25-decies</a:t>
                      </a:r>
                      <a:endParaRPr lang="it-IT" sz="1200" b="1" i="0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200" i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Tahoma" pitchFamily="34" charset="0"/>
                        </a:rPr>
                        <a:t>Delitti di criminalità organizzata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200" i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Tahoma" pitchFamily="34" charset="0"/>
                        </a:rPr>
                        <a:t>Reati di falsità in strumenti o segni di riconoscimento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200" i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Tahoma" pitchFamily="34" charset="0"/>
                        </a:rPr>
                        <a:t>Delitti contro l’industria e il commercio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200" i="0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Tahoma" pitchFamily="34" charset="0"/>
                        </a:rPr>
                        <a:t>Delitti in materia di violazione del diritto d’autore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Tahoma" pitchFamily="34" charset="0"/>
                        </a:rPr>
                        <a:t>Reato di induzione a non rendere dichiarazioni o a rendere dichiarazioni mendaci all’Autorità giudiziaria</a:t>
                      </a:r>
                      <a:endParaRPr lang="it-IT" sz="1200" i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b="1" i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2011</a:t>
                      </a:r>
                    </a:p>
                    <a:p>
                      <a:r>
                        <a:rPr lang="it-IT" sz="1200" b="1" i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……</a:t>
                      </a:r>
                      <a:r>
                        <a:rPr lang="it-IT" sz="1200" b="1" i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..</a:t>
                      </a:r>
                      <a:endParaRPr lang="it-IT" sz="1200" b="1" i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it-IT" sz="1200" b="1" i="0" dirty="0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Art. </a:t>
                      </a:r>
                      <a:r>
                        <a:rPr lang="it-IT" sz="1200" b="1" i="0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  <a:cs typeface="Tahoma" pitchFamily="34" charset="0"/>
                        </a:rPr>
                        <a:t>25-undecies</a:t>
                      </a:r>
                      <a:endParaRPr lang="it-IT" sz="1200" b="1" i="0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Tahoma" pitchFamily="34" charset="0"/>
                        </a:rPr>
                        <a:t>Reati </a:t>
                      </a: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Tahoma" pitchFamily="34" charset="0"/>
                        </a:rPr>
                        <a:t>ambientali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549275" y="-171400"/>
            <a:ext cx="8042276" cy="1336956"/>
          </a:xfrm>
        </p:spPr>
        <p:txBody>
          <a:bodyPr/>
          <a:lstStyle/>
          <a:p>
            <a:r>
              <a:rPr lang="it-IT" sz="3600" dirty="0" smtClean="0">
                <a:solidFill>
                  <a:schemeClr val="accent2"/>
                </a:solidFill>
                <a:latin typeface="Calibri" pitchFamily="34" charset="0"/>
              </a:rPr>
              <a:t>L’evoluzione </a:t>
            </a:r>
            <a:r>
              <a:rPr lang="it-IT" sz="3600" dirty="0" smtClean="0">
                <a:solidFill>
                  <a:schemeClr val="accent2"/>
                </a:solidFill>
                <a:latin typeface="Calibri" pitchFamily="34" charset="0"/>
              </a:rPr>
              <a:t>Normativa “anticorruzione</a:t>
            </a:r>
            <a:r>
              <a:rPr lang="it-IT" sz="3600" dirty="0" smtClean="0">
                <a:solidFill>
                  <a:schemeClr val="accent2"/>
                </a:solidFill>
              </a:rPr>
              <a:t>”</a:t>
            </a:r>
            <a:r>
              <a:rPr lang="it-IT" sz="3600" dirty="0" smtClean="0">
                <a:solidFill>
                  <a:schemeClr val="accent2"/>
                </a:solidFill>
              </a:rPr>
              <a:t/>
            </a:r>
            <a:br>
              <a:rPr lang="it-IT" sz="3600" dirty="0" smtClean="0">
                <a:solidFill>
                  <a:schemeClr val="accent2"/>
                </a:solidFill>
              </a:rPr>
            </a:br>
            <a:r>
              <a:rPr lang="it-IT" sz="2800" dirty="0" smtClean="0">
                <a:solidFill>
                  <a:schemeClr val="accent2"/>
                </a:solidFill>
                <a:latin typeface="Calibri" pitchFamily="34" charset="0"/>
              </a:rPr>
              <a:t> Il Decreto 231</a:t>
            </a:r>
            <a:endParaRPr lang="it-IT" sz="2800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>
                <a:solidFill>
                  <a:schemeClr val="accent2"/>
                </a:solidFill>
                <a:latin typeface="Calibri" pitchFamily="34" charset="0"/>
              </a:rPr>
              <a:t>L’evoluzione </a:t>
            </a:r>
            <a:r>
              <a:rPr lang="it-IT" sz="3600" dirty="0" smtClean="0">
                <a:solidFill>
                  <a:schemeClr val="accent2"/>
                </a:solidFill>
                <a:latin typeface="Calibri" pitchFamily="34" charset="0"/>
              </a:rPr>
              <a:t>Normativa “anticorruzione</a:t>
            </a:r>
            <a:r>
              <a:rPr lang="it-IT" sz="3600" dirty="0" smtClean="0">
                <a:solidFill>
                  <a:schemeClr val="accent2"/>
                </a:solidFill>
              </a:rPr>
              <a:t>”</a:t>
            </a:r>
            <a:r>
              <a:rPr lang="it-IT" sz="3600" dirty="0" smtClean="0">
                <a:solidFill>
                  <a:schemeClr val="accent2"/>
                </a:solidFill>
              </a:rPr>
              <a:t/>
            </a:r>
            <a:br>
              <a:rPr lang="it-IT" sz="3600" dirty="0" smtClean="0">
                <a:solidFill>
                  <a:schemeClr val="accent2"/>
                </a:solidFill>
              </a:rPr>
            </a:br>
            <a:r>
              <a:rPr lang="it-IT" sz="3200" dirty="0" smtClean="0">
                <a:solidFill>
                  <a:schemeClr val="accent2"/>
                </a:solidFill>
                <a:latin typeface="Calibri" pitchFamily="34" charset="0"/>
              </a:rPr>
              <a:t>La legge 190/12</a:t>
            </a:r>
            <a:endParaRPr lang="it-IT" sz="32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1800" b="1" dirty="0" smtClean="0">
                <a:solidFill>
                  <a:schemeClr val="accent2"/>
                </a:solidFill>
                <a:latin typeface="Calibri" pitchFamily="34" charset="0"/>
              </a:rPr>
              <a:t>In data 6 novembre 2012, 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a conclusione di un articolato e vasto percorso legislativo nazionale ed internazionale, è stata promulgata la Legge 190/12 recante “le disposizioni per la prevenzione e la repressione della corruzione dell’illegalità nella Pubblica Amministrazione”.</a:t>
            </a:r>
          </a:p>
          <a:p>
            <a:pPr>
              <a:buNone/>
            </a:pP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Tale disposto stabilisce che le </a:t>
            </a:r>
            <a:r>
              <a:rPr lang="it-IT" b="1" dirty="0" smtClean="0">
                <a:solidFill>
                  <a:schemeClr val="accent2"/>
                </a:solidFill>
                <a:latin typeface="Calibri" pitchFamily="34" charset="0"/>
              </a:rPr>
              <a:t>Pubbliche Amministrazioni</a:t>
            </a:r>
            <a:r>
              <a:rPr lang="it-IT" sz="1800" b="1" dirty="0" smtClean="0">
                <a:solidFill>
                  <a:schemeClr val="accent2"/>
                </a:solidFill>
                <a:latin typeface="Calibri" pitchFamily="34" charset="0"/>
              </a:rPr>
              <a:t>, 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tra cui il CONI, si dotino di un Piano Triennale di prevenzione della corruzione (</a:t>
            </a:r>
            <a:r>
              <a:rPr lang="it-IT" sz="1800" dirty="0" err="1" smtClean="0">
                <a:solidFill>
                  <a:schemeClr val="accent2"/>
                </a:solidFill>
                <a:latin typeface="Calibri" pitchFamily="34" charset="0"/>
              </a:rPr>
              <a:t>P.T.P.C.</a:t>
            </a:r>
            <a:r>
              <a:rPr lang="it-IT" sz="1800" dirty="0" smtClean="0">
                <a:solidFill>
                  <a:schemeClr val="accent2"/>
                </a:solidFill>
                <a:latin typeface="Calibri" pitchFamily="34" charset="0"/>
              </a:rPr>
              <a:t>) che fornisca una valutazione del diverso livello di esposizione degli uffici al rischio corruzione ed indichi gli interventi organizzativi volti a prevenire il medesimo rischio e sia compito dell’Organo di Indirizzo Politico dell’Amministrazione individuare il Responsabile della Prevenzione della Corruzione (RPC) a cui compete la predisposizione del suddetto Piano.</a:t>
            </a:r>
          </a:p>
          <a:p>
            <a:endParaRPr lang="it-IT" sz="1800" dirty="0">
              <a:solidFill>
                <a:schemeClr val="accent2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t-IT" sz="1600" b="1" dirty="0" smtClean="0">
                <a:solidFill>
                  <a:schemeClr val="accent2"/>
                </a:solidFill>
                <a:latin typeface="Calibri" pitchFamily="34" charset="0"/>
              </a:rPr>
              <a:t>Nel dicembre 2014 </a:t>
            </a:r>
            <a:r>
              <a:rPr lang="it-IT" sz="1600" dirty="0" smtClean="0">
                <a:solidFill>
                  <a:schemeClr val="accent2"/>
                </a:solidFill>
                <a:latin typeface="Calibri" pitchFamily="34" charset="0"/>
              </a:rPr>
              <a:t>il “Documento condiviso dal MEF e dall’ANAC per il rafforzamento dei meccanismi di prevenzione della corruzione e di trasparenza nelle </a:t>
            </a:r>
            <a:r>
              <a:rPr lang="it-IT" sz="2000" b="1" dirty="0" smtClean="0">
                <a:solidFill>
                  <a:schemeClr val="accent2"/>
                </a:solidFill>
                <a:latin typeface="Calibri" pitchFamily="34" charset="0"/>
              </a:rPr>
              <a:t>società partecipate e/o controllate dal MEF</a:t>
            </a:r>
            <a:r>
              <a:rPr lang="it-IT" sz="1600" dirty="0" smtClean="0">
                <a:solidFill>
                  <a:schemeClr val="accent2"/>
                </a:solidFill>
                <a:latin typeface="Calibri" pitchFamily="34" charset="0"/>
              </a:rPr>
              <a:t>” del Dicembre 2014 ha rappresentato la necessità per le “società controllate”, tra cui CONI Servizi, di:</a:t>
            </a:r>
          </a:p>
          <a:p>
            <a:pPr>
              <a:buNone/>
            </a:pPr>
            <a:r>
              <a:rPr lang="it-IT" sz="1600" dirty="0" smtClean="0">
                <a:solidFill>
                  <a:schemeClr val="accent2"/>
                </a:solidFill>
                <a:latin typeface="Calibri" pitchFamily="34" charset="0"/>
              </a:rPr>
              <a:t>a) redigere un Piano di Prevenzione della Corruzione;</a:t>
            </a:r>
          </a:p>
          <a:p>
            <a:pPr>
              <a:buNone/>
            </a:pPr>
            <a:r>
              <a:rPr lang="it-IT" sz="1600" dirty="0" smtClean="0">
                <a:solidFill>
                  <a:schemeClr val="accent2"/>
                </a:solidFill>
                <a:latin typeface="Calibri" pitchFamily="34" charset="0"/>
              </a:rPr>
              <a:t>b) nominare il relativo Responsabile di Prevenzione della Corruzione;</a:t>
            </a:r>
          </a:p>
          <a:p>
            <a:pPr>
              <a:buNone/>
            </a:pPr>
            <a:r>
              <a:rPr lang="it-IT" sz="1600" dirty="0" smtClean="0">
                <a:solidFill>
                  <a:schemeClr val="accent2"/>
                </a:solidFill>
                <a:latin typeface="Calibri" pitchFamily="34" charset="0"/>
              </a:rPr>
              <a:t>c) integrare il suddetto Piano con il Modello di Organizzazione, Gestione e Controllo ex D.lgs. 231/2001 (di seguito anche “Modello 231</a:t>
            </a:r>
            <a:r>
              <a:rPr lang="it-IT" sz="1600" dirty="0" smtClean="0">
                <a:solidFill>
                  <a:schemeClr val="accent2"/>
                </a:solidFill>
                <a:latin typeface="Calibri" pitchFamily="34" charset="0"/>
              </a:rPr>
              <a:t>”).</a:t>
            </a:r>
          </a:p>
          <a:p>
            <a:pPr>
              <a:buNone/>
            </a:pPr>
            <a:r>
              <a:rPr lang="it-IT" sz="1600" dirty="0" smtClean="0">
                <a:solidFill>
                  <a:schemeClr val="accent2"/>
                </a:solidFill>
                <a:latin typeface="Calibri" pitchFamily="34" charset="0"/>
              </a:rPr>
              <a:t>Tali aspetti sono stati poi ripresi e </a:t>
            </a:r>
            <a:r>
              <a:rPr lang="it-IT" sz="1600" dirty="0" smtClean="0">
                <a:solidFill>
                  <a:schemeClr val="accent2"/>
                </a:solidFill>
                <a:latin typeface="Calibri" pitchFamily="34" charset="0"/>
              </a:rPr>
              <a:t>chiariti dalla Determinazione n. </a:t>
            </a:r>
            <a:r>
              <a:rPr lang="it-IT" sz="1600" dirty="0" smtClean="0">
                <a:solidFill>
                  <a:schemeClr val="accent2"/>
                </a:solidFill>
                <a:latin typeface="Calibri" pitchFamily="34" charset="0"/>
              </a:rPr>
              <a:t>8 del 17 giugno 2015 </a:t>
            </a:r>
          </a:p>
          <a:p>
            <a:r>
              <a:rPr lang="it-IT" sz="1600" dirty="0" smtClean="0">
                <a:solidFill>
                  <a:schemeClr val="accent2"/>
                </a:solidFill>
                <a:latin typeface="Calibri" pitchFamily="34" charset="0"/>
              </a:rPr>
              <a:t>«Linee guida per l’attuazione della normativa in materia di prevenzione della corruzione e trasparenza da parte delle società e degli enti di diritto privato controllati e partecipati dalle pubbliche amministrazioni e degli enti pubblici economici»</a:t>
            </a:r>
          </a:p>
          <a:p>
            <a:pPr>
              <a:buNone/>
            </a:pPr>
            <a:endParaRPr lang="it-IT" sz="16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042276" cy="1336956"/>
          </a:xfr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z="3600" dirty="0" smtClean="0">
                <a:solidFill>
                  <a:schemeClr val="accent2"/>
                </a:solidFill>
                <a:latin typeface="Calibri" pitchFamily="34" charset="0"/>
              </a:rPr>
              <a:t>L’evoluzione </a:t>
            </a:r>
            <a:r>
              <a:rPr lang="it-IT" sz="3600" dirty="0" smtClean="0">
                <a:solidFill>
                  <a:schemeClr val="accent2"/>
                </a:solidFill>
                <a:latin typeface="Calibri" pitchFamily="34" charset="0"/>
              </a:rPr>
              <a:t>Normativa “ anticorruzione”</a:t>
            </a:r>
            <a:r>
              <a:rPr lang="it-IT" sz="3600" dirty="0" smtClean="0">
                <a:solidFill>
                  <a:schemeClr val="accent2"/>
                </a:solidFill>
                <a:latin typeface="Calibri" pitchFamily="34" charset="0"/>
              </a:rPr>
              <a:t/>
            </a:r>
            <a:br>
              <a:rPr lang="it-IT" sz="3600" dirty="0" smtClean="0">
                <a:solidFill>
                  <a:schemeClr val="accent2"/>
                </a:solidFill>
                <a:latin typeface="Calibri" pitchFamily="34" charset="0"/>
              </a:rPr>
            </a:br>
            <a:r>
              <a:rPr lang="it-IT" sz="2800" dirty="0" smtClean="0">
                <a:solidFill>
                  <a:schemeClr val="accent2"/>
                </a:solidFill>
                <a:latin typeface="Calibri" pitchFamily="34" charset="0"/>
              </a:rPr>
              <a:t>Il documento condiviso MEF ANAC e Linee Guida</a:t>
            </a:r>
            <a:endParaRPr lang="it-IT" sz="2800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C95C-434D-4F1F-8117-4B0FCD618971}" type="slidenum">
              <a:rPr lang="it-IT" smtClean="0"/>
              <a:pPr/>
              <a:t>9</a:t>
            </a:fld>
            <a:endParaRPr lang="it-IT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2656"/>
            <a:ext cx="5646682" cy="62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ircl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zza">
  <a:themeElements>
    <a:clrScheme name="Brezz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zza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zz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9390</TotalTime>
  <Words>3200</Words>
  <Application>Microsoft Office PowerPoint</Application>
  <PresentationFormat>Presentazione su schermo (4:3)</PresentationFormat>
  <Paragraphs>278</Paragraphs>
  <Slides>31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3" baseType="lpstr">
      <vt:lpstr>Brezza</vt:lpstr>
      <vt:lpstr>Visio</vt:lpstr>
      <vt:lpstr>2° GIORNATA DELLA TRASPARENZA  Il Piano Triennale condiviso di CONI e Coni Servizi  S.p.A.</vt:lpstr>
      <vt:lpstr>Indice</vt:lpstr>
      <vt:lpstr> Premessa</vt:lpstr>
      <vt:lpstr>L’evoluzione Normativa “anticorruzione”  Il Decreto 231</vt:lpstr>
      <vt:lpstr>L’evoluzione Normativa “anticorruzione”  Il Decreto 231</vt:lpstr>
      <vt:lpstr>L’evoluzione Normativa “anticorruzione”  Il Decreto 231</vt:lpstr>
      <vt:lpstr>L’evoluzione Normativa “anticorruzione” La legge 190/12</vt:lpstr>
      <vt:lpstr>L’evoluzione Normativa “ anticorruzione” Il documento condiviso MEF ANAC e Linee Guida</vt:lpstr>
      <vt:lpstr>Diapositiva 9</vt:lpstr>
      <vt:lpstr>Il Piano triennale condiviso Caratteristiche generali (1/2)</vt:lpstr>
      <vt:lpstr>Il Piano triennale condiviso Caratteristiche generali (2/2)</vt:lpstr>
      <vt:lpstr>Il Piano triennale condiviso  Modalità approvative</vt:lpstr>
      <vt:lpstr>Il Piano triennale condiviso I Responsabili della prevenzione della corruzione</vt:lpstr>
      <vt:lpstr>La gestione del rischio “corruzione” Un articolato sistema antifrode</vt:lpstr>
      <vt:lpstr>La gestione del rischio “corruzione” Identificazione delle attività a rischio</vt:lpstr>
      <vt:lpstr>Diapositiva 16</vt:lpstr>
      <vt:lpstr>La gestione del rischio “corruzione”  Identificazione delle attività a rischio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GIORNATA DELLA TRASPARENZA</dc:title>
  <dc:creator>studio24</dc:creator>
  <cp:lastModifiedBy>061351</cp:lastModifiedBy>
  <cp:revision>789</cp:revision>
  <dcterms:created xsi:type="dcterms:W3CDTF">2014-09-19T13:48:35Z</dcterms:created>
  <dcterms:modified xsi:type="dcterms:W3CDTF">2015-10-14T16:55:01Z</dcterms:modified>
</cp:coreProperties>
</file>